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7" r:id="rId2"/>
    <p:sldId id="379" r:id="rId3"/>
    <p:sldId id="278" r:id="rId4"/>
    <p:sldId id="296" r:id="rId5"/>
    <p:sldId id="297" r:id="rId6"/>
    <p:sldId id="330" r:id="rId7"/>
    <p:sldId id="331" r:id="rId8"/>
    <p:sldId id="333" r:id="rId9"/>
    <p:sldId id="334" r:id="rId10"/>
    <p:sldId id="335" r:id="rId11"/>
    <p:sldId id="336" r:id="rId12"/>
    <p:sldId id="277" r:id="rId13"/>
    <p:sldId id="285" r:id="rId14"/>
    <p:sldId id="286" r:id="rId15"/>
    <p:sldId id="342" r:id="rId16"/>
    <p:sldId id="378" r:id="rId17"/>
    <p:sldId id="287" r:id="rId18"/>
    <p:sldId id="294" r:id="rId19"/>
    <p:sldId id="355" r:id="rId20"/>
    <p:sldId id="295" r:id="rId21"/>
    <p:sldId id="309" r:id="rId22"/>
    <p:sldId id="310" r:id="rId23"/>
    <p:sldId id="377" r:id="rId24"/>
    <p:sldId id="300" r:id="rId25"/>
    <p:sldId id="380" r:id="rId26"/>
    <p:sldId id="381" r:id="rId27"/>
    <p:sldId id="382" r:id="rId28"/>
    <p:sldId id="383" r:id="rId29"/>
    <p:sldId id="384" r:id="rId30"/>
    <p:sldId id="385" r:id="rId31"/>
    <p:sldId id="386" r:id="rId32"/>
    <p:sldId id="305" r:id="rId33"/>
    <p:sldId id="329" r:id="rId34"/>
    <p:sldId id="289" r:id="rId35"/>
    <p:sldId id="290" r:id="rId36"/>
    <p:sldId id="291" r:id="rId37"/>
    <p:sldId id="325" r:id="rId38"/>
    <p:sldId id="357" r:id="rId39"/>
    <p:sldId id="358" r:id="rId40"/>
    <p:sldId id="356" r:id="rId41"/>
    <p:sldId id="359" r:id="rId42"/>
    <p:sldId id="304" r:id="rId43"/>
    <p:sldId id="340" r:id="rId44"/>
    <p:sldId id="281" r:id="rId45"/>
    <p:sldId id="339" r:id="rId46"/>
    <p:sldId id="390" r:id="rId47"/>
    <p:sldId id="387" r:id="rId48"/>
    <p:sldId id="388" r:id="rId49"/>
    <p:sldId id="389" r:id="rId50"/>
    <p:sldId id="276" r:id="rId51"/>
    <p:sldId id="322" r:id="rId52"/>
    <p:sldId id="344" r:id="rId53"/>
    <p:sldId id="345" r:id="rId54"/>
    <p:sldId id="347" r:id="rId55"/>
    <p:sldId id="349" r:id="rId56"/>
    <p:sldId id="350" r:id="rId57"/>
    <p:sldId id="351" r:id="rId58"/>
    <p:sldId id="352" r:id="rId59"/>
    <p:sldId id="353" r:id="rId60"/>
    <p:sldId id="327" r:id="rId61"/>
    <p:sldId id="293" r:id="rId62"/>
    <p:sldId id="362" r:id="rId63"/>
    <p:sldId id="363" r:id="rId64"/>
    <p:sldId id="370" r:id="rId65"/>
    <p:sldId id="373" r:id="rId66"/>
    <p:sldId id="376" r:id="rId67"/>
    <p:sldId id="374" r:id="rId68"/>
    <p:sldId id="372" r:id="rId69"/>
    <p:sldId id="360" r:id="rId70"/>
    <p:sldId id="361" r:id="rId71"/>
    <p:sldId id="365" r:id="rId72"/>
    <p:sldId id="366" r:id="rId73"/>
    <p:sldId id="367" r:id="rId74"/>
    <p:sldId id="368" r:id="rId75"/>
    <p:sldId id="369" r:id="rId76"/>
    <p:sldId id="341" r:id="rId77"/>
    <p:sldId id="343" r:id="rId78"/>
    <p:sldId id="307" r:id="rId79"/>
    <p:sldId id="258" r:id="rId80"/>
    <p:sldId id="37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a:srgbClr val="FFD966"/>
    <a:srgbClr val="FFFFFF"/>
    <a:srgbClr val="1B2911"/>
    <a:srgbClr val="A9D18E"/>
    <a:srgbClr val="72B53F"/>
    <a:srgbClr val="70C133"/>
    <a:srgbClr val="FFFF00"/>
    <a:srgbClr val="0C12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5" autoAdjust="0"/>
    <p:restoredTop sz="71703" autoAdjust="0"/>
  </p:normalViewPr>
  <p:slideViewPr>
    <p:cSldViewPr snapToGrid="0">
      <p:cViewPr varScale="1">
        <p:scale>
          <a:sx n="79" d="100"/>
          <a:sy n="79" d="100"/>
        </p:scale>
        <p:origin x="1776" y="90"/>
      </p:cViewPr>
      <p:guideLst/>
    </p:cSldViewPr>
  </p:slideViewPr>
  <p:outlineViewPr>
    <p:cViewPr>
      <p:scale>
        <a:sx n="33" d="100"/>
        <a:sy n="33" d="100"/>
      </p:scale>
      <p:origin x="0" y="-13188"/>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linfile1\DEV1\Workspaces\TUlbrich\green%20programming\data\energy_mix.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German Energy</a:t>
            </a:r>
            <a:r>
              <a:rPr lang="en-US" baseline="0"/>
              <a:t> Mix 2023</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72B53F"/>
            </a:solidFill>
            <a:ln>
              <a:noFill/>
            </a:ln>
            <a:effectLst/>
          </c:spPr>
          <c:invertIfNegative val="0"/>
          <c:cat>
            <c:strRef>
              <c:f>Sheet1!$A$1:$A$8</c:f>
              <c:strCache>
                <c:ptCount val="8"/>
                <c:pt idx="0">
                  <c:v>coal</c:v>
                </c:pt>
                <c:pt idx="1">
                  <c:v>oil</c:v>
                </c:pt>
                <c:pt idx="2">
                  <c:v>natural gas</c:v>
                </c:pt>
                <c:pt idx="3">
                  <c:v>biofuel</c:v>
                </c:pt>
                <c:pt idx="4">
                  <c:v>hydro</c:v>
                </c:pt>
                <c:pt idx="5">
                  <c:v>nuclear</c:v>
                </c:pt>
                <c:pt idx="6">
                  <c:v>solar</c:v>
                </c:pt>
                <c:pt idx="7">
                  <c:v>wind</c:v>
                </c:pt>
              </c:strCache>
            </c:strRef>
          </c:cat>
          <c:val>
            <c:numRef>
              <c:f>Sheet1!$B$1:$B$8</c:f>
              <c:numCache>
                <c:formatCode>General</c:formatCode>
                <c:ptCount val="8"/>
                <c:pt idx="0">
                  <c:v>135</c:v>
                </c:pt>
                <c:pt idx="1">
                  <c:v>20.13</c:v>
                </c:pt>
                <c:pt idx="2">
                  <c:v>76</c:v>
                </c:pt>
                <c:pt idx="3">
                  <c:v>46.02</c:v>
                </c:pt>
                <c:pt idx="4">
                  <c:v>19.48</c:v>
                </c:pt>
                <c:pt idx="5">
                  <c:v>8.75</c:v>
                </c:pt>
                <c:pt idx="6">
                  <c:v>61.56</c:v>
                </c:pt>
                <c:pt idx="7">
                  <c:v>137.29</c:v>
                </c:pt>
              </c:numCache>
            </c:numRef>
          </c:val>
          <c:extLst>
            <c:ext xmlns:c16="http://schemas.microsoft.com/office/drawing/2014/chart" uri="{C3380CC4-5D6E-409C-BE32-E72D297353CC}">
              <c16:uniqueId val="{00000000-508C-4E8E-B748-7CE30D09D4EA}"/>
            </c:ext>
          </c:extLst>
        </c:ser>
        <c:dLbls>
          <c:showLegendKey val="0"/>
          <c:showVal val="0"/>
          <c:showCatName val="0"/>
          <c:showSerName val="0"/>
          <c:showPercent val="0"/>
          <c:showBubbleSize val="0"/>
        </c:dLbls>
        <c:gapWidth val="219"/>
        <c:overlap val="-27"/>
        <c:axId val="1270250863"/>
        <c:axId val="1270252303"/>
      </c:barChart>
      <c:catAx>
        <c:axId val="12702508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source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0252303"/>
        <c:crosses val="autoZero"/>
        <c:auto val="1"/>
        <c:lblAlgn val="ctr"/>
        <c:lblOffset val="100"/>
        <c:noMultiLvlLbl val="0"/>
      </c:catAx>
      <c:valAx>
        <c:axId val="1270252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production [TWh]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0250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385723"/>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Carbon</a:t>
            </a:r>
            <a:r>
              <a:rPr lang="en-US" baseline="0"/>
              <a:t> Intensity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lumMod val="50000"/>
              </a:schemeClr>
            </a:solidFill>
            <a:ln>
              <a:noFill/>
            </a:ln>
            <a:effectLst/>
          </c:spPr>
          <c:invertIfNegative val="0"/>
          <c:cat>
            <c:strRef>
              <c:f>Sheet1!$A$1:$A$3</c:f>
              <c:strCache>
                <c:ptCount val="3"/>
                <c:pt idx="0">
                  <c:v>Germany</c:v>
                </c:pt>
                <c:pt idx="1">
                  <c:v>Norway</c:v>
                </c:pt>
                <c:pt idx="2">
                  <c:v>UK</c:v>
                </c:pt>
              </c:strCache>
            </c:strRef>
          </c:cat>
          <c:val>
            <c:numRef>
              <c:f>Sheet1!$B$1:$B$3</c:f>
              <c:numCache>
                <c:formatCode>General</c:formatCode>
                <c:ptCount val="3"/>
                <c:pt idx="0">
                  <c:v>380</c:v>
                </c:pt>
                <c:pt idx="1">
                  <c:v>30</c:v>
                </c:pt>
                <c:pt idx="2">
                  <c:v>238</c:v>
                </c:pt>
              </c:numCache>
            </c:numRef>
          </c:val>
          <c:extLst>
            <c:ext xmlns:c16="http://schemas.microsoft.com/office/drawing/2014/chart" uri="{C3380CC4-5D6E-409C-BE32-E72D297353CC}">
              <c16:uniqueId val="{00000000-AAC7-450F-8E67-44DF95DE2039}"/>
            </c:ext>
          </c:extLst>
        </c:ser>
        <c:dLbls>
          <c:showLegendKey val="0"/>
          <c:showVal val="0"/>
          <c:showCatName val="0"/>
          <c:showSerName val="0"/>
          <c:showPercent val="0"/>
          <c:showBubbleSize val="0"/>
        </c:dLbls>
        <c:gapWidth val="219"/>
        <c:overlap val="-27"/>
        <c:axId val="2047147231"/>
        <c:axId val="2047149631"/>
      </c:barChart>
      <c:catAx>
        <c:axId val="2047147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7149631"/>
        <c:crosses val="autoZero"/>
        <c:auto val="1"/>
        <c:lblAlgn val="ctr"/>
        <c:lblOffset val="100"/>
        <c:noMultiLvlLbl val="0"/>
      </c:catAx>
      <c:valAx>
        <c:axId val="20471496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kern="1200" baseline="0">
                    <a:solidFill>
                      <a:sysClr val="windowText" lastClr="000000">
                        <a:lumMod val="65000"/>
                        <a:lumOff val="35000"/>
                      </a:sysClr>
                    </a:solidFill>
                  </a:rPr>
                  <a:t> kg CO</a:t>
                </a:r>
                <a:r>
                  <a:rPr lang="en-US" sz="1000" b="0" i="0" u="none" strike="noStrike" kern="1200" baseline="-25000">
                    <a:solidFill>
                      <a:sysClr val="windowText" lastClr="000000">
                        <a:lumMod val="65000"/>
                        <a:lumOff val="35000"/>
                      </a:sysClr>
                    </a:solidFill>
                  </a:rPr>
                  <a:t>2</a:t>
                </a:r>
                <a:r>
                  <a:rPr lang="en-US" sz="1000" b="0" i="0" u="none" strike="noStrike" kern="1200" baseline="0">
                    <a:solidFill>
                      <a:sysClr val="windowText" lastClr="000000">
                        <a:lumMod val="65000"/>
                        <a:lumOff val="35000"/>
                      </a:sysClr>
                    </a:solidFill>
                  </a:rPr>
                  <a:t> per MWh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7147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385723"/>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A7B47-35F6-4C07-A48D-E5A78C50C2F7}"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FE9EF-F762-4DF5-8143-5A55D0D4C0A6}" type="slidenum">
              <a:rPr lang="en-US" smtClean="0"/>
              <a:t>‹#›</a:t>
            </a:fld>
            <a:endParaRPr lang="en-US"/>
          </a:p>
        </p:txBody>
      </p:sp>
    </p:spTree>
    <p:extLst>
      <p:ext uri="{BB962C8B-B14F-4D97-AF65-F5344CB8AC3E}">
        <p14:creationId xmlns:p14="http://schemas.microsoft.com/office/powerpoint/2010/main" val="3198963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Hello everyone. We are Tina and</a:t>
            </a:r>
          </a:p>
          <a:p>
            <a:r>
              <a:rPr lang="en-US" b="1" dirty="0"/>
              <a:t>Hendrik: </a:t>
            </a:r>
            <a:r>
              <a:rPr lang="en-US" dirty="0"/>
              <a:t>Hendrik. Today we are talking about green programming.</a:t>
            </a:r>
          </a:p>
        </p:txBody>
      </p:sp>
      <p:sp>
        <p:nvSpPr>
          <p:cNvPr id="4" name="Slide Number Placeholder 3"/>
          <p:cNvSpPr>
            <a:spLocks noGrp="1"/>
          </p:cNvSpPr>
          <p:nvPr>
            <p:ph type="sldNum" sz="quarter" idx="5"/>
          </p:nvPr>
        </p:nvSpPr>
        <p:spPr/>
        <p:txBody>
          <a:bodyPr/>
          <a:lstStyle/>
          <a:p>
            <a:fld id="{C2EFE9EF-F762-4DF5-8143-5A55D0D4C0A6}" type="slidenum">
              <a:rPr lang="en-US" smtClean="0"/>
              <a:t>1</a:t>
            </a:fld>
            <a:endParaRPr lang="en-US" dirty="0"/>
          </a:p>
        </p:txBody>
      </p:sp>
    </p:spTree>
    <p:extLst>
      <p:ext uri="{BB962C8B-B14F-4D97-AF65-F5344CB8AC3E}">
        <p14:creationId xmlns:p14="http://schemas.microsoft.com/office/powerpoint/2010/main" val="2271791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Hendrik: </a:t>
            </a:r>
            <a:r>
              <a:rPr lang="en-US" dirty="0"/>
              <a:t>Cooling requirements: Data centers generate considerable amounts of heat from their servers and other IT equipment. To ensure trouble-free operation, they need to be cooled intensively, which accounts for a significant proportion of total energy and also water consumption.</a:t>
            </a:r>
          </a:p>
        </p:txBody>
      </p:sp>
      <p:sp>
        <p:nvSpPr>
          <p:cNvPr id="4" name="Foliennummernplatzhalter 3"/>
          <p:cNvSpPr>
            <a:spLocks noGrp="1"/>
          </p:cNvSpPr>
          <p:nvPr>
            <p:ph type="sldNum" sz="quarter" idx="5"/>
          </p:nvPr>
        </p:nvSpPr>
        <p:spPr/>
        <p:txBody>
          <a:bodyPr/>
          <a:lstStyle/>
          <a:p>
            <a:fld id="{C2EFE9EF-F762-4DF5-8143-5A55D0D4C0A6}" type="slidenum">
              <a:rPr lang="en-US" smtClean="0"/>
              <a:t>10</a:t>
            </a:fld>
            <a:endParaRPr lang="en-US"/>
          </a:p>
        </p:txBody>
      </p:sp>
    </p:spTree>
    <p:extLst>
      <p:ext uri="{BB962C8B-B14F-4D97-AF65-F5344CB8AC3E}">
        <p14:creationId xmlns:p14="http://schemas.microsoft.com/office/powerpoint/2010/main" val="207692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Tina: </a:t>
            </a:r>
            <a:r>
              <a:rPr lang="en-US" dirty="0"/>
              <a:t>Exponential growth of networked devices: As the networking of household appliances, vehicles, machines and other devices progresses, the amount of data to be managed and processed also increases, requiring additional data centers and therefore more energy.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So we see, IT and software have a huge impact on worldwide energy consumption. This means that is a topic that we should all have in mind when creating new software. Because there are things that we can influence.</a:t>
            </a:r>
          </a:p>
        </p:txBody>
      </p:sp>
      <p:sp>
        <p:nvSpPr>
          <p:cNvPr id="4" name="Foliennummernplatzhalter 3"/>
          <p:cNvSpPr>
            <a:spLocks noGrp="1"/>
          </p:cNvSpPr>
          <p:nvPr>
            <p:ph type="sldNum" sz="quarter" idx="5"/>
          </p:nvPr>
        </p:nvSpPr>
        <p:spPr/>
        <p:txBody>
          <a:bodyPr/>
          <a:lstStyle/>
          <a:p>
            <a:fld id="{C2EFE9EF-F762-4DF5-8143-5A55D0D4C0A6}" type="slidenum">
              <a:rPr lang="en-US" smtClean="0"/>
              <a:t>11</a:t>
            </a:fld>
            <a:endParaRPr lang="en-US"/>
          </a:p>
        </p:txBody>
      </p:sp>
    </p:spTree>
    <p:extLst>
      <p:ext uri="{BB962C8B-B14F-4D97-AF65-F5344CB8AC3E}">
        <p14:creationId xmlns:p14="http://schemas.microsoft.com/office/powerpoint/2010/main" val="1785271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Now, let us define what green software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this field is huge! </a:t>
            </a:r>
          </a:p>
          <a:p>
            <a:r>
              <a:rPr lang="en-US" dirty="0"/>
              <a:t>We use the definition of “green software” from the green software foundation.</a:t>
            </a:r>
          </a:p>
          <a:p>
            <a:r>
              <a:rPr lang="en-US" dirty="0"/>
              <a:t>With green software we want to focus on reducing carbon emissions. </a:t>
            </a:r>
          </a:p>
        </p:txBody>
      </p:sp>
      <p:sp>
        <p:nvSpPr>
          <p:cNvPr id="4" name="Slide Number Placeholder 3"/>
          <p:cNvSpPr>
            <a:spLocks noGrp="1"/>
          </p:cNvSpPr>
          <p:nvPr>
            <p:ph type="sldNum" sz="quarter" idx="5"/>
          </p:nvPr>
        </p:nvSpPr>
        <p:spPr/>
        <p:txBody>
          <a:bodyPr/>
          <a:lstStyle/>
          <a:p>
            <a:fld id="{C2EFE9EF-F762-4DF5-8143-5A55D0D4C0A6}" type="slidenum">
              <a:rPr lang="en-US" smtClean="0"/>
              <a:t>12</a:t>
            </a:fld>
            <a:endParaRPr lang="en-US"/>
          </a:p>
        </p:txBody>
      </p:sp>
    </p:spTree>
    <p:extLst>
      <p:ext uri="{BB962C8B-B14F-4D97-AF65-F5344CB8AC3E}">
        <p14:creationId xmlns:p14="http://schemas.microsoft.com/office/powerpoint/2010/main" val="2615658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Hendrik: </a:t>
            </a:r>
            <a:r>
              <a:rPr lang="en-US" dirty="0"/>
              <a:t>This can be done by focusing on using fewer physical resources. For example, if you create a new software that requires users to upgrade their hardware, this will create more carbon emissions. Long gone are the times where a hardware product was designed for life. Or even for a ten-year time span. Nowadays we live in an economy that wants you to update your hardware every year. The production of the new hardware alone uses a lot of energy and other resources. We should aim to go back to longevity of products, even if that means losing out on profits. </a:t>
            </a:r>
            <a:r>
              <a:rPr lang="de-DE" b="1" dirty="0"/>
              <a:t>(Cl)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Tina: </a:t>
            </a:r>
            <a:r>
              <a:rPr lang="en-US" dirty="0"/>
              <a:t>Using energy more intelligently. That means consuming lower-carbon sources of energy or consuming electricity in a </a:t>
            </a:r>
            <a:r>
              <a:rPr lang="en-US" b="0" i="0" dirty="0">
                <a:solidFill>
                  <a:srgbClr val="3C3C3C"/>
                </a:solidFill>
                <a:effectLst/>
                <a:highlight>
                  <a:srgbClr val="FBFCF6"/>
                </a:highlight>
                <a:latin typeface="Nunito Sans" panose="020F0502020204030204" pitchFamily="2" charset="0"/>
              </a:rPr>
              <a:t>way that helps accelerate the energy transition towards a low carbon future. For example, there are data centers that run on renewable energy. We will go into detail on this topic later. </a:t>
            </a:r>
            <a:r>
              <a:rPr lang="de-DE" b="1" dirty="0"/>
              <a:t>(Cl)</a:t>
            </a:r>
            <a:endParaRPr lang="en-US" dirty="0"/>
          </a:p>
          <a:p>
            <a:r>
              <a:rPr lang="en-US" dirty="0"/>
              <a:t>Using less energy. That means that the software you produce, uses less energy. This can be influenced by the programming language you choose.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(Cl)</a:t>
            </a:r>
            <a:r>
              <a:rPr lang="en-US" b="1" dirty="0"/>
              <a:t> </a:t>
            </a:r>
            <a:r>
              <a:rPr lang="en-US" dirty="0"/>
              <a:t>With this talk we will focus on using less energy by choosing the optimal programming language for your purpose.</a:t>
            </a:r>
          </a:p>
        </p:txBody>
      </p:sp>
      <p:sp>
        <p:nvSpPr>
          <p:cNvPr id="4" name="Slide Number Placeholder 3"/>
          <p:cNvSpPr>
            <a:spLocks noGrp="1"/>
          </p:cNvSpPr>
          <p:nvPr>
            <p:ph type="sldNum" sz="quarter" idx="5"/>
          </p:nvPr>
        </p:nvSpPr>
        <p:spPr/>
        <p:txBody>
          <a:bodyPr/>
          <a:lstStyle/>
          <a:p>
            <a:fld id="{C2EFE9EF-F762-4DF5-8143-5A55D0D4C0A6}" type="slidenum">
              <a:rPr lang="en-US" smtClean="0"/>
              <a:t>13</a:t>
            </a:fld>
            <a:endParaRPr lang="en-US"/>
          </a:p>
        </p:txBody>
      </p:sp>
    </p:spTree>
    <p:extLst>
      <p:ext uri="{BB962C8B-B14F-4D97-AF65-F5344CB8AC3E}">
        <p14:creationId xmlns:p14="http://schemas.microsoft.com/office/powerpoint/2010/main" val="77974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I you want to find out more about the Green Software Foundation, we have linked the organization here.</a:t>
            </a:r>
          </a:p>
          <a:p>
            <a:r>
              <a:rPr lang="en-US" dirty="0"/>
              <a:t>They are split into four different working groups: </a:t>
            </a:r>
          </a:p>
          <a:p>
            <a:pPr marL="171450" indent="-171450">
              <a:buFont typeface="Arial" panose="020B0604020202020204" pitchFamily="34" charset="0"/>
              <a:buChar char="•"/>
            </a:pPr>
            <a:r>
              <a:rPr lang="en-US" dirty="0"/>
              <a:t>The standards working group, which focuses on defining baseline specifications for green software</a:t>
            </a:r>
          </a:p>
          <a:p>
            <a:pPr marL="171450" indent="-171450">
              <a:buFont typeface="Arial" panose="020B0604020202020204" pitchFamily="34" charset="0"/>
              <a:buChar char="•"/>
            </a:pPr>
            <a:r>
              <a:rPr lang="en-US" dirty="0"/>
              <a:t>The policy working group, which focuses on where the foundations trademark can be used and if it’s used correctly</a:t>
            </a:r>
          </a:p>
          <a:p>
            <a:pPr marL="171450" indent="-171450">
              <a:buFont typeface="Arial" panose="020B0604020202020204" pitchFamily="34" charset="0"/>
              <a:buChar char="•"/>
            </a:pPr>
            <a:r>
              <a:rPr lang="en-US" dirty="0"/>
              <a:t>The open-source working group, which focuses on directing the open source, open data and research community to the field of green software and develop tools to improve monitoring and measuring green software</a:t>
            </a:r>
          </a:p>
          <a:p>
            <a:pPr marL="171450" indent="-171450">
              <a:buFont typeface="Arial" panose="020B0604020202020204" pitchFamily="34" charset="0"/>
              <a:buChar char="•"/>
            </a:pPr>
            <a:r>
              <a:rPr lang="en-US" dirty="0"/>
              <a:t>And the community working group which focuses on creating partnerships, content, events and programs.</a:t>
            </a:r>
          </a:p>
          <a:p>
            <a:r>
              <a:rPr lang="en-US" dirty="0"/>
              <a:t>They also have a huge repository of material related to this topic. It includes resources for tooling, organizations, courses and research material.</a:t>
            </a:r>
          </a:p>
        </p:txBody>
      </p:sp>
      <p:sp>
        <p:nvSpPr>
          <p:cNvPr id="4" name="Slide Number Placeholder 3"/>
          <p:cNvSpPr>
            <a:spLocks noGrp="1"/>
          </p:cNvSpPr>
          <p:nvPr>
            <p:ph type="sldNum" sz="quarter" idx="5"/>
          </p:nvPr>
        </p:nvSpPr>
        <p:spPr/>
        <p:txBody>
          <a:bodyPr/>
          <a:lstStyle/>
          <a:p>
            <a:fld id="{C2EFE9EF-F762-4DF5-8143-5A55D0D4C0A6}" type="slidenum">
              <a:rPr lang="en-US" smtClean="0"/>
              <a:t>14</a:t>
            </a:fld>
            <a:endParaRPr lang="en-US"/>
          </a:p>
        </p:txBody>
      </p:sp>
    </p:spTree>
    <p:extLst>
      <p:ext uri="{BB962C8B-B14F-4D97-AF65-F5344CB8AC3E}">
        <p14:creationId xmlns:p14="http://schemas.microsoft.com/office/powerpoint/2010/main" val="629525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Hendrik: </a:t>
            </a:r>
            <a:r>
              <a:rPr lang="en-US" dirty="0"/>
              <a:t>There is also the Sustainable Digital Infrastructure Alliance. Their vision is </a:t>
            </a:r>
            <a:r>
              <a:rPr lang="en-US" b="0" i="0" dirty="0">
                <a:solidFill>
                  <a:srgbClr val="374151"/>
                </a:solidFill>
                <a:effectLst/>
                <a:latin typeface="Roboto Condensed" panose="02000000000000000000" pitchFamily="2" charset="0"/>
              </a:rPr>
              <a:t>to drive change at the foundation of the digital economy – it's physical infrastructure. They focus on achieving a regenerative digital economy by leveraging innovation, collaboration, and policy advocacy. They want to create a digital infrastructure that is not only efficient and resilient but also in harmony with our planet's ecological boundaries.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out their website and roadmap for their </a:t>
            </a:r>
            <a:r>
              <a:rPr lang="en-US" b="0" i="0" dirty="0">
                <a:solidFill>
                  <a:srgbClr val="FFFFFF"/>
                </a:solidFill>
                <a:effectLst/>
                <a:highlight>
                  <a:srgbClr val="000000"/>
                </a:highlight>
                <a:latin typeface="Roboto" panose="02000000000000000000" pitchFamily="2" charset="0"/>
              </a:rPr>
              <a:t>sustainability goals by 2030.</a:t>
            </a:r>
          </a:p>
        </p:txBody>
      </p:sp>
      <p:sp>
        <p:nvSpPr>
          <p:cNvPr id="4" name="Slide Number Placeholder 3"/>
          <p:cNvSpPr>
            <a:spLocks noGrp="1"/>
          </p:cNvSpPr>
          <p:nvPr>
            <p:ph type="sldNum" sz="quarter" idx="5"/>
          </p:nvPr>
        </p:nvSpPr>
        <p:spPr/>
        <p:txBody>
          <a:bodyPr/>
          <a:lstStyle/>
          <a:p>
            <a:fld id="{C2EFE9EF-F762-4DF5-8143-5A55D0D4C0A6}" type="slidenum">
              <a:rPr lang="en-US" smtClean="0"/>
              <a:t>15</a:t>
            </a:fld>
            <a:endParaRPr lang="en-US"/>
          </a:p>
        </p:txBody>
      </p:sp>
    </p:spTree>
    <p:extLst>
      <p:ext uri="{BB962C8B-B14F-4D97-AF65-F5344CB8AC3E}">
        <p14:creationId xmlns:p14="http://schemas.microsoft.com/office/powerpoint/2010/main" val="197113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Hendrik: </a:t>
            </a:r>
            <a:r>
              <a:rPr lang="en-US" b="0" noProof="0" dirty="0"/>
              <a:t>One last one. If you are a gamer or work in the gaming industry, you might find t</a:t>
            </a:r>
            <a:r>
              <a:rPr lang="en-US" noProof="0" dirty="0"/>
              <a:t>he „playing for the planet“ alliance interesting. They are supported by the United Nations Environment Program (UNEP). Sustainability in the gaming industry is their main focus. They help companies in the video game industry to reduce their carbon footprint. Therefore, they offer guidance and tooling like a specialized carbon calculator.  An annually event organized by the organization is the „green game jam“. It challenges game developers to integrate „green activities“, like for example raising awareness about environmental issues, into their games. In 2023 famous companies like Rovio, Gameloft and Tencent participated in the “green </a:t>
            </a:r>
            <a:r>
              <a:rPr lang="en-US" noProof="0"/>
              <a:t>game jam”.</a:t>
            </a:r>
            <a:endParaRPr lang="en-US" noProof="0" dirty="0"/>
          </a:p>
        </p:txBody>
      </p:sp>
      <p:sp>
        <p:nvSpPr>
          <p:cNvPr id="4" name="Slide Number Placeholder 3"/>
          <p:cNvSpPr>
            <a:spLocks noGrp="1"/>
          </p:cNvSpPr>
          <p:nvPr>
            <p:ph type="sldNum" sz="quarter" idx="5"/>
          </p:nvPr>
        </p:nvSpPr>
        <p:spPr/>
        <p:txBody>
          <a:bodyPr/>
          <a:lstStyle/>
          <a:p>
            <a:fld id="{C2EFE9EF-F762-4DF5-8143-5A55D0D4C0A6}" type="slidenum">
              <a:rPr lang="en-US" smtClean="0"/>
              <a:t>16</a:t>
            </a:fld>
            <a:endParaRPr lang="en-US"/>
          </a:p>
        </p:txBody>
      </p:sp>
    </p:spTree>
    <p:extLst>
      <p:ext uri="{BB962C8B-B14F-4D97-AF65-F5344CB8AC3E}">
        <p14:creationId xmlns:p14="http://schemas.microsoft.com/office/powerpoint/2010/main" val="3826268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Also, at last years ACCU conference there was also a talk about this topic, called Green Software Architecture. Giovanni </a:t>
            </a:r>
            <a:r>
              <a:rPr lang="en-US" dirty="0" err="1"/>
              <a:t>Asproni</a:t>
            </a:r>
            <a:r>
              <a:rPr lang="en-US" dirty="0"/>
              <a:t> talks more about the environment of where the software runs and how the software is structured. He briefly mentions the programming language issue that we are talking about in this talk. This is a really good talk to get an overview of many different aspects of green software.</a:t>
            </a:r>
          </a:p>
        </p:txBody>
      </p:sp>
      <p:sp>
        <p:nvSpPr>
          <p:cNvPr id="4" name="Slide Number Placeholder 3"/>
          <p:cNvSpPr>
            <a:spLocks noGrp="1"/>
          </p:cNvSpPr>
          <p:nvPr>
            <p:ph type="sldNum" sz="quarter" idx="5"/>
          </p:nvPr>
        </p:nvSpPr>
        <p:spPr/>
        <p:txBody>
          <a:bodyPr/>
          <a:lstStyle/>
          <a:p>
            <a:fld id="{C2EFE9EF-F762-4DF5-8143-5A55D0D4C0A6}" type="slidenum">
              <a:rPr lang="en-US" smtClean="0"/>
              <a:t>17</a:t>
            </a:fld>
            <a:endParaRPr lang="en-US"/>
          </a:p>
        </p:txBody>
      </p:sp>
    </p:spTree>
    <p:extLst>
      <p:ext uri="{BB962C8B-B14F-4D97-AF65-F5344CB8AC3E}">
        <p14:creationId xmlns:p14="http://schemas.microsoft.com/office/powerpoint/2010/main" val="37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As said before, we will focus on the programming language part of the Green Software topic.</a:t>
            </a:r>
          </a:p>
        </p:txBody>
      </p:sp>
      <p:sp>
        <p:nvSpPr>
          <p:cNvPr id="4" name="Slide Number Placeholder 3"/>
          <p:cNvSpPr>
            <a:spLocks noGrp="1"/>
          </p:cNvSpPr>
          <p:nvPr>
            <p:ph type="sldNum" sz="quarter" idx="5"/>
          </p:nvPr>
        </p:nvSpPr>
        <p:spPr/>
        <p:txBody>
          <a:bodyPr/>
          <a:lstStyle/>
          <a:p>
            <a:fld id="{C2EFE9EF-F762-4DF5-8143-5A55D0D4C0A6}" type="slidenum">
              <a:rPr lang="en-US" smtClean="0"/>
              <a:t>18</a:t>
            </a:fld>
            <a:endParaRPr lang="en-US"/>
          </a:p>
        </p:txBody>
      </p:sp>
    </p:spTree>
    <p:extLst>
      <p:ext uri="{BB962C8B-B14F-4D97-AF65-F5344CB8AC3E}">
        <p14:creationId xmlns:p14="http://schemas.microsoft.com/office/powerpoint/2010/main" val="1428184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Hendrik: “</a:t>
            </a:r>
            <a:r>
              <a:rPr lang="en-US" dirty="0"/>
              <a:t>Green Programming” or “green coding” is a series of principles applied to software development that aims to reduce the ecological footprint of software. The goal is to write energy efficient code, use resources economically and use environment-friendly technologies to reduce the CO2 footprint.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be influenced by the programming language you choose.</a:t>
            </a:r>
          </a:p>
        </p:txBody>
      </p:sp>
      <p:sp>
        <p:nvSpPr>
          <p:cNvPr id="4" name="Slide Number Placeholder 3"/>
          <p:cNvSpPr>
            <a:spLocks noGrp="1"/>
          </p:cNvSpPr>
          <p:nvPr>
            <p:ph type="sldNum" sz="quarter" idx="5"/>
          </p:nvPr>
        </p:nvSpPr>
        <p:spPr/>
        <p:txBody>
          <a:bodyPr/>
          <a:lstStyle/>
          <a:p>
            <a:fld id="{C2EFE9EF-F762-4DF5-8143-5A55D0D4C0A6}" type="slidenum">
              <a:rPr lang="en-US" smtClean="0"/>
              <a:t>19</a:t>
            </a:fld>
            <a:endParaRPr lang="en-US"/>
          </a:p>
        </p:txBody>
      </p:sp>
    </p:spTree>
    <p:extLst>
      <p:ext uri="{BB962C8B-B14F-4D97-AF65-F5344CB8AC3E}">
        <p14:creationId xmlns:p14="http://schemas.microsoft.com/office/powerpoint/2010/main" val="132492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If would like to follow along the slides on your device, you can get them here. </a:t>
            </a:r>
          </a:p>
        </p:txBody>
      </p:sp>
      <p:sp>
        <p:nvSpPr>
          <p:cNvPr id="4" name="Slide Number Placeholder 3"/>
          <p:cNvSpPr>
            <a:spLocks noGrp="1"/>
          </p:cNvSpPr>
          <p:nvPr>
            <p:ph type="sldNum" sz="quarter" idx="5"/>
          </p:nvPr>
        </p:nvSpPr>
        <p:spPr/>
        <p:txBody>
          <a:bodyPr/>
          <a:lstStyle/>
          <a:p>
            <a:fld id="{C2EFE9EF-F762-4DF5-8143-5A55D0D4C0A6}" type="slidenum">
              <a:rPr lang="en-US" smtClean="0"/>
              <a:t>2</a:t>
            </a:fld>
            <a:endParaRPr lang="en-US"/>
          </a:p>
        </p:txBody>
      </p:sp>
    </p:spTree>
    <p:extLst>
      <p:ext uri="{BB962C8B-B14F-4D97-AF65-F5344CB8AC3E}">
        <p14:creationId xmlns:p14="http://schemas.microsoft.com/office/powerpoint/2010/main" val="180618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b="0" dirty="0"/>
              <a:t>Which brings us to the research paper </a:t>
            </a:r>
            <a:r>
              <a:rPr lang="en-US" dirty="0"/>
              <a:t>named “Energy Efficiency across Programming Languages” by various authors, which this talk is inspired by.</a:t>
            </a:r>
          </a:p>
          <a:p>
            <a:r>
              <a:rPr lang="en-US" b="1" dirty="0"/>
              <a:t>Tina: </a:t>
            </a:r>
            <a:r>
              <a:rPr lang="en-US" dirty="0"/>
              <a:t>This paper presents a study of the runtime, memory usage and energy consumption of twenty-seven well-known software languages. They monitored the performance of these languages using ten different algorithmic problems, programmed in each of the languages. The results show the speed of the programming languages, the energy consumption and how it is influenced by memory usage. They also show how to use these results to provide support to decide which language to use when energy efficiency is a concern.</a:t>
            </a:r>
          </a:p>
        </p:txBody>
      </p:sp>
      <p:sp>
        <p:nvSpPr>
          <p:cNvPr id="4" name="Slide Number Placeholder 3"/>
          <p:cNvSpPr>
            <a:spLocks noGrp="1"/>
          </p:cNvSpPr>
          <p:nvPr>
            <p:ph type="sldNum" sz="quarter" idx="5"/>
          </p:nvPr>
        </p:nvSpPr>
        <p:spPr/>
        <p:txBody>
          <a:bodyPr/>
          <a:lstStyle/>
          <a:p>
            <a:fld id="{C2EFE9EF-F762-4DF5-8143-5A55D0D4C0A6}" type="slidenum">
              <a:rPr lang="en-US" smtClean="0"/>
              <a:t>20</a:t>
            </a:fld>
            <a:endParaRPr lang="en-US"/>
          </a:p>
        </p:txBody>
      </p:sp>
    </p:spTree>
    <p:extLst>
      <p:ext uri="{BB962C8B-B14F-4D97-AF65-F5344CB8AC3E}">
        <p14:creationId xmlns:p14="http://schemas.microsoft.com/office/powerpoint/2010/main" val="3406583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These are the algorithms they tested and the programming languages they used. The languages are divided into the categories: functional, imperative, object oriented and scripting. </a:t>
            </a:r>
          </a:p>
        </p:txBody>
      </p:sp>
      <p:sp>
        <p:nvSpPr>
          <p:cNvPr id="4" name="Slide Number Placeholder 3"/>
          <p:cNvSpPr>
            <a:spLocks noGrp="1"/>
          </p:cNvSpPr>
          <p:nvPr>
            <p:ph type="sldNum" sz="quarter" idx="5"/>
          </p:nvPr>
        </p:nvSpPr>
        <p:spPr/>
        <p:txBody>
          <a:bodyPr/>
          <a:lstStyle/>
          <a:p>
            <a:fld id="{C2EFE9EF-F762-4DF5-8143-5A55D0D4C0A6}" type="slidenum">
              <a:rPr lang="en-US" smtClean="0"/>
              <a:t>21</a:t>
            </a:fld>
            <a:endParaRPr lang="en-US"/>
          </a:p>
        </p:txBody>
      </p:sp>
    </p:spTree>
    <p:extLst>
      <p:ext uri="{BB962C8B-B14F-4D97-AF65-F5344CB8AC3E}">
        <p14:creationId xmlns:p14="http://schemas.microsoft.com/office/powerpoint/2010/main" val="2920192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And here are the results of two different algorithms for all the programming languages. The algorithms are </a:t>
            </a:r>
            <a:r>
              <a:rPr lang="en-US" dirty="0" err="1"/>
              <a:t>fannkuch</a:t>
            </a:r>
            <a:r>
              <a:rPr lang="en-US" dirty="0"/>
              <a:t>-redux which is an algorithm which calculates the maximum number of flips to sort an integer sequence consisting of a permutation and </a:t>
            </a:r>
            <a:r>
              <a:rPr lang="en-US" dirty="0" err="1"/>
              <a:t>fasta</a:t>
            </a:r>
            <a:r>
              <a:rPr lang="en-US" dirty="0"/>
              <a:t> which is an algorithm about random DNA sequence generation. </a:t>
            </a:r>
          </a:p>
          <a:p>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22</a:t>
            </a:fld>
            <a:endParaRPr lang="en-US"/>
          </a:p>
        </p:txBody>
      </p:sp>
    </p:spTree>
    <p:extLst>
      <p:ext uri="{BB962C8B-B14F-4D97-AF65-F5344CB8AC3E}">
        <p14:creationId xmlns:p14="http://schemas.microsoft.com/office/powerpoint/2010/main" val="2642210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As you can see, and unsurprisingly, the tables are led by the languages that are compiled directly to machine code. Although the most energy efficient language in each benchmark is almost always the fastest one, there is no language consistently better than the others. The paper also analyzes if maybe the memory consumption has an impact on the power consumption, as the fastest languages also used the least memory, but found no correlation. It seems like runtime is the biggest factor on energy consumption. </a:t>
            </a:r>
          </a:p>
          <a:p>
            <a:r>
              <a:rPr lang="en-US" dirty="0"/>
              <a:t>We provide a link to this paper in the sources section at the end of this slide deck, if you want to check it out yourself.</a:t>
            </a:r>
          </a:p>
          <a:p>
            <a:r>
              <a:rPr lang="en-US" b="1" dirty="0"/>
              <a:t>Tina: </a:t>
            </a:r>
            <a:r>
              <a:rPr lang="en-US" dirty="0"/>
              <a:t>Now we will see if we can replicate these results. We also want to analyze for ourselves if we could find best practices for green programming. </a:t>
            </a:r>
          </a:p>
        </p:txBody>
      </p:sp>
      <p:sp>
        <p:nvSpPr>
          <p:cNvPr id="4" name="Slide Number Placeholder 3"/>
          <p:cNvSpPr>
            <a:spLocks noGrp="1"/>
          </p:cNvSpPr>
          <p:nvPr>
            <p:ph type="sldNum" sz="quarter" idx="5"/>
          </p:nvPr>
        </p:nvSpPr>
        <p:spPr/>
        <p:txBody>
          <a:bodyPr/>
          <a:lstStyle/>
          <a:p>
            <a:fld id="{C2EFE9EF-F762-4DF5-8143-5A55D0D4C0A6}" type="slidenum">
              <a:rPr lang="en-US" smtClean="0"/>
              <a:t>23</a:t>
            </a:fld>
            <a:endParaRPr lang="en-US"/>
          </a:p>
        </p:txBody>
      </p:sp>
    </p:spTree>
    <p:extLst>
      <p:ext uri="{BB962C8B-B14F-4D97-AF65-F5344CB8AC3E}">
        <p14:creationId xmlns:p14="http://schemas.microsoft.com/office/powerpoint/2010/main" val="3221493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b="0" dirty="0"/>
              <a:t>We looked for an algorithm </a:t>
            </a:r>
            <a:r>
              <a:rPr lang="en-US" dirty="0"/>
              <a:t>that is easy to implement in different languages but complex enough to actually measure something. Additionally, the algorithm should not be standard so that there is no highly optimized library function for that. We decided to go for two small functions: the Monte Carlo simulation to approximate pi. And the Adler-32 algorithm to calculate checksums.</a:t>
            </a:r>
          </a:p>
        </p:txBody>
      </p:sp>
      <p:sp>
        <p:nvSpPr>
          <p:cNvPr id="4" name="Slide Number Placeholder 3"/>
          <p:cNvSpPr>
            <a:spLocks noGrp="1"/>
          </p:cNvSpPr>
          <p:nvPr>
            <p:ph type="sldNum" sz="quarter" idx="5"/>
          </p:nvPr>
        </p:nvSpPr>
        <p:spPr/>
        <p:txBody>
          <a:bodyPr/>
          <a:lstStyle/>
          <a:p>
            <a:fld id="{C2EFE9EF-F762-4DF5-8143-5A55D0D4C0A6}" type="slidenum">
              <a:rPr lang="en-US" smtClean="0"/>
              <a:t>24</a:t>
            </a:fld>
            <a:endParaRPr lang="en-US"/>
          </a:p>
        </p:txBody>
      </p:sp>
    </p:spTree>
    <p:extLst>
      <p:ext uri="{BB962C8B-B14F-4D97-AF65-F5344CB8AC3E}">
        <p14:creationId xmlns:p14="http://schemas.microsoft.com/office/powerpoint/2010/main" val="188103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We start with the Monte Carlo simulation to approximate pi to compare the speed of different programming languages. </a:t>
            </a:r>
          </a:p>
          <a:p>
            <a:r>
              <a:rPr lang="en-US" b="1" dirty="0"/>
              <a:t>Hendrik: </a:t>
            </a:r>
            <a:r>
              <a:rPr lang="en-US" dirty="0"/>
              <a:t>Monte Carlo Methods are a class of algorithms that rely on random data to approximate numerical results. They are mainly used in optimization, numerical integration and generating draws from a probability distribution. Monte Carlo methods are used in various fields of science, engineering,  mathematics, physics, chemistry, biology, statistics, AI, finance and cryptography. Even in social sciences, like sociology, psychology and political science. </a:t>
            </a:r>
          </a:p>
          <a:p>
            <a:r>
              <a:rPr lang="en-US" dirty="0"/>
              <a:t>How does the Monte Carlo approximation of pi work? We have the first quadrant of a unit circle in a unit square. Then we generate random points inside this quadrant with uniform probability and count how many of them are inside the circle. Pi is approximately the number of points inside the circle divided by all points, times four.</a:t>
            </a:r>
          </a:p>
          <a:p>
            <a:r>
              <a:rPr lang="en-US" b="1" dirty="0"/>
              <a:t>Tina: </a:t>
            </a:r>
            <a:r>
              <a:rPr lang="en-US" dirty="0"/>
              <a:t>When we do that with 1’500 points, pi is around three dot zero nine.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5’000 points, pi is around three dot one three.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50’000 points, pi is still around three dot one three. Not a big change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10’000’000 points, pi is around three dot one four. Now we are getting close.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time measurements we used </a:t>
            </a:r>
            <a:r>
              <a:rPr lang="en-US" dirty="0">
                <a:solidFill>
                  <a:srgbClr val="FF0000"/>
                </a:solidFill>
              </a:rPr>
              <a:t>10 million </a:t>
            </a:r>
            <a:r>
              <a:rPr lang="en-US" dirty="0"/>
              <a:t>samples.</a:t>
            </a:r>
          </a:p>
        </p:txBody>
      </p:sp>
      <p:sp>
        <p:nvSpPr>
          <p:cNvPr id="4" name="Slide Number Placeholder 3"/>
          <p:cNvSpPr>
            <a:spLocks noGrp="1"/>
          </p:cNvSpPr>
          <p:nvPr>
            <p:ph type="sldNum" sz="quarter" idx="5"/>
          </p:nvPr>
        </p:nvSpPr>
        <p:spPr/>
        <p:txBody>
          <a:bodyPr/>
          <a:lstStyle/>
          <a:p>
            <a:fld id="{C2EFE9EF-F762-4DF5-8143-5A55D0D4C0A6}" type="slidenum">
              <a:rPr lang="en-US" smtClean="0"/>
              <a:t>25</a:t>
            </a:fld>
            <a:endParaRPr lang="en-US"/>
          </a:p>
        </p:txBody>
      </p:sp>
    </p:spTree>
    <p:extLst>
      <p:ext uri="{BB962C8B-B14F-4D97-AF65-F5344CB8AC3E}">
        <p14:creationId xmlns:p14="http://schemas.microsoft.com/office/powerpoint/2010/main" val="635529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To implement this, we first need to specify how we want to generate the random numbers. We use the standard random device, default random engine, which is the </a:t>
            </a:r>
            <a:r>
              <a:rPr lang="en-US" sz="1800" dirty="0" err="1">
                <a:solidFill>
                  <a:srgbClr val="000000"/>
                </a:solidFill>
                <a:highlight>
                  <a:srgbClr val="FFFFFF"/>
                </a:highlight>
                <a:latin typeface="Cascadia Mono" panose="020B0609020000020004" pitchFamily="49" charset="0"/>
              </a:rPr>
              <a:t>mersenne</a:t>
            </a:r>
            <a:r>
              <a:rPr lang="en-US" dirty="0"/>
              <a:t> twister engine according to the C++ standard, and a uniform real distribution from zero to one.</a:t>
            </a:r>
          </a:p>
          <a:p>
            <a:r>
              <a:rPr lang="en-US" dirty="0"/>
              <a:t>Next we have a for loop until we reach the number of iterations. We don’t need the looping variable.</a:t>
            </a:r>
          </a:p>
          <a:p>
            <a:r>
              <a:rPr lang="en-US" dirty="0"/>
              <a:t>Within the loop we generate random x and y coordinates. These will form the points. If the points are within the circle, we increment the count variable.</a:t>
            </a:r>
          </a:p>
          <a:p>
            <a:r>
              <a:rPr lang="en-US" dirty="0"/>
              <a:t>In the end, we return four times the number of points inside the circle, divided by the number of iterations, which is the number of all points.</a:t>
            </a:r>
          </a:p>
        </p:txBody>
      </p:sp>
      <p:sp>
        <p:nvSpPr>
          <p:cNvPr id="4" name="Slide Number Placeholder 3"/>
          <p:cNvSpPr>
            <a:spLocks noGrp="1"/>
          </p:cNvSpPr>
          <p:nvPr>
            <p:ph type="sldNum" sz="quarter" idx="5"/>
          </p:nvPr>
        </p:nvSpPr>
        <p:spPr/>
        <p:txBody>
          <a:bodyPr/>
          <a:lstStyle/>
          <a:p>
            <a:fld id="{C2EFE9EF-F762-4DF5-8143-5A55D0D4C0A6}" type="slidenum">
              <a:rPr lang="en-US" smtClean="0"/>
              <a:t>26</a:t>
            </a:fld>
            <a:endParaRPr lang="en-US"/>
          </a:p>
        </p:txBody>
      </p:sp>
    </p:spTree>
    <p:extLst>
      <p:ext uri="{BB962C8B-B14F-4D97-AF65-F5344CB8AC3E}">
        <p14:creationId xmlns:p14="http://schemas.microsoft.com/office/powerpoint/2010/main" val="3577979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If you know me, you know if I see a loop, I’m going to </a:t>
            </a:r>
            <a:r>
              <a:rPr lang="en-US" dirty="0" err="1"/>
              <a:t>rangify</a:t>
            </a:r>
            <a:r>
              <a:rPr lang="en-US" dirty="0"/>
              <a:t> it! The beginning of the function is the same. We still need the random generator, engine and uniform distribution.</a:t>
            </a:r>
          </a:p>
          <a:p>
            <a:r>
              <a:rPr lang="en-US" dirty="0"/>
              <a:t>Now, the for loop can be replaced by an iota view. We use the transform view and discard the loop variable. Within the lambda of the filter view, we generate the random numbers and check, if the point is within the circle.</a:t>
            </a:r>
          </a:p>
          <a:p>
            <a:r>
              <a:rPr lang="en-US" dirty="0"/>
              <a:t>To count the number of values within the circle we use ranges distance. And then we return the approximated pi value.</a:t>
            </a:r>
          </a:p>
        </p:txBody>
      </p:sp>
      <p:sp>
        <p:nvSpPr>
          <p:cNvPr id="4" name="Slide Number Placeholder 3"/>
          <p:cNvSpPr>
            <a:spLocks noGrp="1"/>
          </p:cNvSpPr>
          <p:nvPr>
            <p:ph type="sldNum" sz="quarter" idx="5"/>
          </p:nvPr>
        </p:nvSpPr>
        <p:spPr/>
        <p:txBody>
          <a:bodyPr/>
          <a:lstStyle/>
          <a:p>
            <a:fld id="{C2EFE9EF-F762-4DF5-8143-5A55D0D4C0A6}" type="slidenum">
              <a:rPr lang="en-US" smtClean="0"/>
              <a:t>27</a:t>
            </a:fld>
            <a:endParaRPr lang="en-US"/>
          </a:p>
        </p:txBody>
      </p:sp>
    </p:spTree>
    <p:extLst>
      <p:ext uri="{BB962C8B-B14F-4D97-AF65-F5344CB8AC3E}">
        <p14:creationId xmlns:p14="http://schemas.microsoft.com/office/powerpoint/2010/main" val="10277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We implemented this algorithm in 12 different programming languages. Here is the Python version. (short break)</a:t>
            </a:r>
          </a:p>
        </p:txBody>
      </p:sp>
      <p:sp>
        <p:nvSpPr>
          <p:cNvPr id="4" name="Slide Number Placeholder 3"/>
          <p:cNvSpPr>
            <a:spLocks noGrp="1"/>
          </p:cNvSpPr>
          <p:nvPr>
            <p:ph type="sldNum" sz="quarter" idx="5"/>
          </p:nvPr>
        </p:nvSpPr>
        <p:spPr/>
        <p:txBody>
          <a:bodyPr/>
          <a:lstStyle/>
          <a:p>
            <a:fld id="{C2EFE9EF-F762-4DF5-8143-5A55D0D4C0A6}" type="slidenum">
              <a:rPr lang="en-US" smtClean="0"/>
              <a:t>28</a:t>
            </a:fld>
            <a:endParaRPr lang="en-US"/>
          </a:p>
        </p:txBody>
      </p:sp>
    </p:spTree>
    <p:extLst>
      <p:ext uri="{BB962C8B-B14F-4D97-AF65-F5344CB8AC3E}">
        <p14:creationId xmlns:p14="http://schemas.microsoft.com/office/powerpoint/2010/main" val="2806387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Adler 32 is a simple algorithm for calculating checksums, based on the Fletcher Checksum. It was invented by Mark Adler and is used for example in the </a:t>
            </a:r>
            <a:r>
              <a:rPr lang="en-US" dirty="0" err="1"/>
              <a:t>zlib</a:t>
            </a:r>
            <a:r>
              <a:rPr lang="en-US" dirty="0"/>
              <a:t> library.</a:t>
            </a:r>
          </a:p>
          <a:p>
            <a:r>
              <a:rPr lang="en-US" dirty="0"/>
              <a:t>The input of the algorithm is a byte vector and the result is a 32 bit integer which is made from two 16 bit integers. </a:t>
            </a:r>
          </a:p>
          <a:p>
            <a:r>
              <a:rPr lang="en-US" dirty="0"/>
              <a:t>The parameter a is initialized with one and in each step the value of the next byte to be checked is added up.</a:t>
            </a:r>
          </a:p>
          <a:p>
            <a:r>
              <a:rPr lang="en-US" dirty="0"/>
              <a:t>The parameter b is initialized with zero and the current value of parameter a is added up in each step.</a:t>
            </a:r>
          </a:p>
          <a:p>
            <a:r>
              <a:rPr lang="en-US" dirty="0"/>
              <a:t>Both sums will be calculated modulo </a:t>
            </a:r>
            <a:r>
              <a:rPr kumimoji="0" lang="en-US" altLang="en-US" sz="1200" b="0" i="0" u="none" strike="noStrike" cap="none" normalizeH="0" baseline="0" dirty="0">
                <a:ln>
                  <a:noFill/>
                </a:ln>
                <a:solidFill>
                  <a:srgbClr val="000000"/>
                </a:solidFill>
                <a:effectLst/>
                <a:latin typeface="Cascadia Mono" panose="020B0609020000020004" pitchFamily="49" charset="0"/>
              </a:rPr>
              <a:t>65521, which is the biggest prime number that is smaller than 2 to the power of 16.</a:t>
            </a:r>
          </a:p>
          <a:p>
            <a:r>
              <a:rPr kumimoji="0" lang="en-US" sz="1200" b="0" i="0" u="none" strike="noStrike" cap="none" normalizeH="0" baseline="0" dirty="0">
                <a:ln>
                  <a:noFill/>
                </a:ln>
                <a:solidFill>
                  <a:srgbClr val="000000"/>
                </a:solidFill>
                <a:effectLst/>
                <a:latin typeface="Cascadia Mono" panose="020B0609020000020004" pitchFamily="49" charset="0"/>
              </a:rPr>
              <a:t>The result will be the combination of the 16 bits of b and a, into a 32 bit integer.</a:t>
            </a:r>
          </a:p>
          <a:p>
            <a:r>
              <a:rPr kumimoji="0" lang="en-US" sz="1200" b="1" i="0" u="none" strike="noStrike" cap="none" normalizeH="0" baseline="0" dirty="0">
                <a:ln>
                  <a:noFill/>
                </a:ln>
                <a:solidFill>
                  <a:srgbClr val="000000"/>
                </a:solidFill>
                <a:effectLst/>
                <a:latin typeface="Cascadia Mono" panose="020B0609020000020004" pitchFamily="49" charset="0"/>
              </a:rPr>
              <a:t>Tina: </a:t>
            </a:r>
            <a:r>
              <a:rPr kumimoji="0" lang="en-US" sz="1200" b="0" i="0" u="none" strike="noStrike" cap="none" normalizeH="0" baseline="0" dirty="0">
                <a:ln>
                  <a:noFill/>
                </a:ln>
                <a:solidFill>
                  <a:srgbClr val="000000"/>
                </a:solidFill>
                <a:effectLst/>
                <a:latin typeface="Cascadia Mono" panose="020B0609020000020004" pitchFamily="49" charset="0"/>
              </a:rPr>
              <a:t>The question here is: where is the range? It’s in the sum of b, which is a fold left.</a:t>
            </a:r>
          </a:p>
        </p:txBody>
      </p:sp>
      <p:sp>
        <p:nvSpPr>
          <p:cNvPr id="4" name="Slide Number Placeholder 3"/>
          <p:cNvSpPr>
            <a:spLocks noGrp="1"/>
          </p:cNvSpPr>
          <p:nvPr>
            <p:ph type="sldNum" sz="quarter" idx="5"/>
          </p:nvPr>
        </p:nvSpPr>
        <p:spPr/>
        <p:txBody>
          <a:bodyPr/>
          <a:lstStyle/>
          <a:p>
            <a:fld id="{C2EFE9EF-F762-4DF5-8143-5A55D0D4C0A6}" type="slidenum">
              <a:rPr lang="en-US" smtClean="0"/>
              <a:t>29</a:t>
            </a:fld>
            <a:endParaRPr lang="en-US"/>
          </a:p>
        </p:txBody>
      </p:sp>
    </p:spTree>
    <p:extLst>
      <p:ext uri="{BB962C8B-B14F-4D97-AF65-F5344CB8AC3E}">
        <p14:creationId xmlns:p14="http://schemas.microsoft.com/office/powerpoint/2010/main" val="2473565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This talk is split into three major chapters. </a:t>
            </a:r>
          </a:p>
          <a:p>
            <a:r>
              <a:rPr lang="en-US" dirty="0"/>
              <a:t>We will start with a general introduction into the rising problem of energy consumption. Afterwards we will define the term “green software” and move on to “green programming”. </a:t>
            </a:r>
            <a:r>
              <a:rPr lang="de-DE" b="1" dirty="0"/>
              <a:t>(Cl)</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Tina: </a:t>
            </a:r>
            <a:r>
              <a:rPr lang="en-US" dirty="0"/>
              <a:t>Then we will then present the algorithm we are going to use to create our own measurements and share the results and an evaluation based on our findings. </a:t>
            </a:r>
            <a:r>
              <a:rPr lang="de-DE" b="1" dirty="0"/>
              <a:t>(Cl)</a:t>
            </a:r>
            <a:endParaRPr lang="en-US" dirty="0"/>
          </a:p>
          <a:p>
            <a:r>
              <a:rPr lang="en-US" dirty="0"/>
              <a:t>Lastly, we will go over some tools, other environmental aspects, possible steps you could take if you want to go greener with your product and end with our conclusion.</a:t>
            </a:r>
          </a:p>
          <a:p>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3</a:t>
            </a:fld>
            <a:endParaRPr lang="en-US" dirty="0"/>
          </a:p>
        </p:txBody>
      </p:sp>
    </p:spTree>
    <p:extLst>
      <p:ext uri="{BB962C8B-B14F-4D97-AF65-F5344CB8AC3E}">
        <p14:creationId xmlns:p14="http://schemas.microsoft.com/office/powerpoint/2010/main" val="3467495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This is the </a:t>
            </a:r>
            <a:r>
              <a:rPr lang="en-US" dirty="0" err="1"/>
              <a:t>rangified</a:t>
            </a:r>
            <a:r>
              <a:rPr lang="en-US" dirty="0"/>
              <a:t> version, using fold left. This gets rid of the for loop and also makes b const. (short break)</a:t>
            </a:r>
          </a:p>
        </p:txBody>
      </p:sp>
      <p:sp>
        <p:nvSpPr>
          <p:cNvPr id="4" name="Slide Number Placeholder 3"/>
          <p:cNvSpPr>
            <a:spLocks noGrp="1"/>
          </p:cNvSpPr>
          <p:nvPr>
            <p:ph type="sldNum" sz="quarter" idx="5"/>
          </p:nvPr>
        </p:nvSpPr>
        <p:spPr/>
        <p:txBody>
          <a:bodyPr/>
          <a:lstStyle/>
          <a:p>
            <a:fld id="{C2EFE9EF-F762-4DF5-8143-5A55D0D4C0A6}" type="slidenum">
              <a:rPr lang="en-US" smtClean="0"/>
              <a:t>30</a:t>
            </a:fld>
            <a:endParaRPr lang="en-US"/>
          </a:p>
        </p:txBody>
      </p:sp>
    </p:spTree>
    <p:extLst>
      <p:ext uri="{BB962C8B-B14F-4D97-AF65-F5344CB8AC3E}">
        <p14:creationId xmlns:p14="http://schemas.microsoft.com/office/powerpoint/2010/main" val="3302669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We </a:t>
            </a:r>
            <a:r>
              <a:rPr lang="en-US" sz="1200" kern="1200" dirty="0">
                <a:solidFill>
                  <a:schemeClr val="tx1"/>
                </a:solidFill>
                <a:latin typeface="+mn-lt"/>
                <a:ea typeface="+mn-ea"/>
                <a:cs typeface="+mn-cs"/>
              </a:rPr>
              <a:t>implemented this algorithm also in all 12 different programming languages. Here is the Python version.</a:t>
            </a:r>
          </a:p>
          <a:p>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Hendrik: (Cl)</a:t>
            </a:r>
            <a:r>
              <a:rPr lang="en-US" b="1" dirty="0"/>
              <a:t> </a:t>
            </a:r>
            <a:r>
              <a:rPr lang="en-US" dirty="0"/>
              <a:t>If you want to review all versions of all programming languages, you can go to our </a:t>
            </a:r>
            <a:r>
              <a:rPr lang="en-US" dirty="0" err="1"/>
              <a:t>github</a:t>
            </a:r>
            <a:r>
              <a:rPr lang="en-US" dirty="0"/>
              <a:t> using the QR code on the bottom right corner of the slide. We uploaded all the code examples and the code to reproduce the results there.</a:t>
            </a:r>
          </a:p>
        </p:txBody>
      </p:sp>
      <p:sp>
        <p:nvSpPr>
          <p:cNvPr id="4" name="Slide Number Placeholder 3"/>
          <p:cNvSpPr>
            <a:spLocks noGrp="1"/>
          </p:cNvSpPr>
          <p:nvPr>
            <p:ph type="sldNum" sz="quarter" idx="5"/>
          </p:nvPr>
        </p:nvSpPr>
        <p:spPr/>
        <p:txBody>
          <a:bodyPr/>
          <a:lstStyle/>
          <a:p>
            <a:fld id="{C2EFE9EF-F762-4DF5-8143-5A55D0D4C0A6}" type="slidenum">
              <a:rPr lang="en-US" smtClean="0"/>
              <a:t>31</a:t>
            </a:fld>
            <a:endParaRPr lang="en-US"/>
          </a:p>
        </p:txBody>
      </p:sp>
    </p:spTree>
    <p:extLst>
      <p:ext uri="{BB962C8B-B14F-4D97-AF65-F5344CB8AC3E}">
        <p14:creationId xmlns:p14="http://schemas.microsoft.com/office/powerpoint/2010/main" val="3528696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Tina: </a:t>
            </a:r>
            <a:r>
              <a:rPr lang="en-US" dirty="0"/>
              <a:t>Now that we know what algorithm we want to use we need to talk about the rest of the experimental setup: What programming languages do we want to use, how can we measure the energy consumption of relevant components like the processor and the RAM and how are CO2 emissions calculated.</a:t>
            </a:r>
          </a:p>
          <a:p>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32</a:t>
            </a:fld>
            <a:endParaRPr lang="en-US"/>
          </a:p>
        </p:txBody>
      </p:sp>
    </p:spTree>
    <p:extLst>
      <p:ext uri="{BB962C8B-B14F-4D97-AF65-F5344CB8AC3E}">
        <p14:creationId xmlns:p14="http://schemas.microsoft.com/office/powerpoint/2010/main" val="730695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Tina: </a:t>
            </a:r>
            <a:r>
              <a:rPr lang="en-US" dirty="0"/>
              <a:t>One of the many ways for categorizing programming languages is to look at how they execute code. Some languages like C, C++ or Rust are compiled to machine code which is directly executed by the processor. They also hand over the management of the program’s memory to the developer. These things are often believed to create the fastest programs. </a:t>
            </a:r>
            <a:r>
              <a:rPr lang="de-DE" b="1" dirty="0"/>
              <a:t>(Cl)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languages, like Java, compile to byte code which is executed by a specialized virtual machine. It may figure out hot paths during run time and optimize the byte code accordingly. These languages usually manage memory via garbage collection, so that the developer does not need to consider this aspect in their code. </a:t>
            </a:r>
            <a:r>
              <a:rPr lang="de-DE" b="1" dirty="0"/>
              <a:t>(Cl)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Hendrik: </a:t>
            </a:r>
            <a:r>
              <a:rPr lang="en-US" dirty="0"/>
              <a:t>Some other languages like Lisp are interpreted line by line. We want to include at least one language of each category but we found that Lisp is too slow in comparison and left it out in the end.  If the execution of the program involves additional components which are run alongside the program these components will also consume energy. This can be the case for the garbage collector, the VM executing the byte code or the interpreter.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33</a:t>
            </a:fld>
            <a:endParaRPr lang="en-US"/>
          </a:p>
        </p:txBody>
      </p:sp>
    </p:spTree>
    <p:extLst>
      <p:ext uri="{BB962C8B-B14F-4D97-AF65-F5344CB8AC3E}">
        <p14:creationId xmlns:p14="http://schemas.microsoft.com/office/powerpoint/2010/main" val="3182732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b="0" dirty="0"/>
              <a:t>We</a:t>
            </a:r>
            <a:r>
              <a:rPr lang="en-US" dirty="0"/>
              <a:t> use the programming languages which you can see here on the slide. It is a good mix of the different categories just mentioned.</a:t>
            </a:r>
          </a:p>
          <a:p>
            <a:r>
              <a:rPr lang="en-US" b="1" dirty="0"/>
              <a:t>Tina: </a:t>
            </a:r>
            <a:r>
              <a:rPr lang="en-US" dirty="0"/>
              <a:t>All languages receive the exact same data as input to execute the algorithms. The languages differ in their calculation and memory management and how their standard library is implemented. The algorithms are using different built-in functionalities and standard library functions, like generating random numbers. For C++ we will look also into different implementations: One with std::ranges and one without. We thought it might be interesting to see if using different parts of the standard library might yield different results.</a:t>
            </a:r>
          </a:p>
        </p:txBody>
      </p:sp>
      <p:sp>
        <p:nvSpPr>
          <p:cNvPr id="4" name="Slide Number Placeholder 3"/>
          <p:cNvSpPr>
            <a:spLocks noGrp="1"/>
          </p:cNvSpPr>
          <p:nvPr>
            <p:ph type="sldNum" sz="quarter" idx="5"/>
          </p:nvPr>
        </p:nvSpPr>
        <p:spPr/>
        <p:txBody>
          <a:bodyPr/>
          <a:lstStyle/>
          <a:p>
            <a:fld id="{C2EFE9EF-F762-4DF5-8143-5A55D0D4C0A6}" type="slidenum">
              <a:rPr lang="en-US" smtClean="0"/>
              <a:t>34</a:t>
            </a:fld>
            <a:endParaRPr lang="en-US"/>
          </a:p>
        </p:txBody>
      </p:sp>
    </p:spTree>
    <p:extLst>
      <p:ext uri="{BB962C8B-B14F-4D97-AF65-F5344CB8AC3E}">
        <p14:creationId xmlns:p14="http://schemas.microsoft.com/office/powerpoint/2010/main" val="1054284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Everything is executed on a machine with an Intel Core i7 processor and 8 GB RAM. The computer is a Windows machine but the code is executed within the WSL. All programming language receive the same input, which are 10 million iterations for Monte Carlo Pi and 50 MB data for the Adler32 checksum. This is hard coded into the source code. No file access or network communication is done. The only IO done is printing the results to the console standard output after the calculation has finished.  </a:t>
            </a:r>
          </a:p>
        </p:txBody>
      </p:sp>
      <p:sp>
        <p:nvSpPr>
          <p:cNvPr id="4" name="Slide Number Placeholder 3"/>
          <p:cNvSpPr>
            <a:spLocks noGrp="1"/>
          </p:cNvSpPr>
          <p:nvPr>
            <p:ph type="sldNum" sz="quarter" idx="5"/>
          </p:nvPr>
        </p:nvSpPr>
        <p:spPr/>
        <p:txBody>
          <a:bodyPr/>
          <a:lstStyle/>
          <a:p>
            <a:fld id="{C2EFE9EF-F762-4DF5-8143-5A55D0D4C0A6}" type="slidenum">
              <a:rPr lang="en-US" smtClean="0"/>
              <a:t>35</a:t>
            </a:fld>
            <a:endParaRPr lang="en-US"/>
          </a:p>
        </p:txBody>
      </p:sp>
    </p:spTree>
    <p:extLst>
      <p:ext uri="{BB962C8B-B14F-4D97-AF65-F5344CB8AC3E}">
        <p14:creationId xmlns:p14="http://schemas.microsoft.com/office/powerpoint/2010/main" val="3706986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Tina: </a:t>
            </a:r>
            <a:r>
              <a:rPr lang="en-US" noProof="0" dirty="0"/>
              <a:t>We use the </a:t>
            </a:r>
            <a:r>
              <a:rPr lang="en-US" noProof="0" dirty="0" err="1"/>
              <a:t>CodeCarbon</a:t>
            </a:r>
            <a:r>
              <a:rPr lang="en-US" noProof="0" dirty="0"/>
              <a:t> Python package for tracking and calculating the energy consumption and CO2 emissions. We run all examples for the different programming languages from a central python script and measure only the execution time. The compile step is not part of the measurements, if there is any. </a:t>
            </a:r>
          </a:p>
          <a:p>
            <a:r>
              <a:rPr lang="en-US" noProof="0" dirty="0" err="1"/>
              <a:t>CodeCarbon</a:t>
            </a:r>
            <a:r>
              <a:rPr lang="en-US" noProof="0" dirty="0"/>
              <a:t> can track the energy consumption of RAM via an assumption of 3 Watts per 8 GB of RAM used. The CPU is measured via the Intel Power Gadget for Windows or via RAPL files for Linux. If you are running a MAC with Apple Silicon Chips the power metrics tool is used for tracking.  </a:t>
            </a:r>
          </a:p>
          <a:p>
            <a:r>
              <a:rPr lang="en-US" b="1" noProof="0" dirty="0"/>
              <a:t>Hendrik: </a:t>
            </a:r>
            <a:r>
              <a:rPr lang="en-US" noProof="0" dirty="0"/>
              <a:t>If non of these is available </a:t>
            </a:r>
            <a:r>
              <a:rPr lang="en-US" noProof="0" dirty="0" err="1"/>
              <a:t>CodeCarbon</a:t>
            </a:r>
            <a:r>
              <a:rPr lang="en-US" noProof="0" dirty="0"/>
              <a:t> will look up the processor in its database with over 2000 Intel and AMD CPUs and retrieve its thermal design power or TDP. It will then assume a constant energy usage which is 50 % of the CPUs TDP which is an empirically tested value coming from the authors of </a:t>
            </a:r>
            <a:r>
              <a:rPr lang="en-US" noProof="0" dirty="0" err="1"/>
              <a:t>CodeCarbon</a:t>
            </a:r>
            <a:r>
              <a:rPr lang="en-US" noProof="0" dirty="0"/>
              <a:t>. The GPU can also be tracked and measured directly for NVIDIA GPUS. This is done via the </a:t>
            </a:r>
            <a:r>
              <a:rPr lang="en-US" noProof="0" dirty="0" err="1"/>
              <a:t>pynvml</a:t>
            </a:r>
            <a:r>
              <a:rPr lang="en-US" noProof="0" dirty="0"/>
              <a:t> package. Note that we did not do any programming for the GPU. For estimating the CO2 emission, the energy consumption of program is used to together with a database of energy production mixes for different countries. Your geolocation is determined automatically for this calculation. Monitors and other periphery consume energy as well but are not considered by </a:t>
            </a:r>
            <a:r>
              <a:rPr lang="en-US" noProof="0" dirty="0" err="1"/>
              <a:t>CodeCarbon</a:t>
            </a:r>
            <a:r>
              <a:rPr lang="en-US" noProof="0" dirty="0"/>
              <a:t>. </a:t>
            </a:r>
          </a:p>
        </p:txBody>
      </p:sp>
      <p:sp>
        <p:nvSpPr>
          <p:cNvPr id="4" name="Slide Number Placeholder 3"/>
          <p:cNvSpPr>
            <a:spLocks noGrp="1"/>
          </p:cNvSpPr>
          <p:nvPr>
            <p:ph type="sldNum" sz="quarter" idx="5"/>
          </p:nvPr>
        </p:nvSpPr>
        <p:spPr/>
        <p:txBody>
          <a:bodyPr/>
          <a:lstStyle/>
          <a:p>
            <a:fld id="{C2EFE9EF-F762-4DF5-8143-5A55D0D4C0A6}" type="slidenum">
              <a:rPr lang="en-US" smtClean="0"/>
              <a:t>36</a:t>
            </a:fld>
            <a:endParaRPr lang="en-US"/>
          </a:p>
        </p:txBody>
      </p:sp>
    </p:spTree>
    <p:extLst>
      <p:ext uri="{BB962C8B-B14F-4D97-AF65-F5344CB8AC3E}">
        <p14:creationId xmlns:p14="http://schemas.microsoft.com/office/powerpoint/2010/main" val="3135371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Hendrik: </a:t>
            </a:r>
            <a:r>
              <a:rPr lang="en-US" noProof="0" dirty="0"/>
              <a:t>We rely on one single Python script which compiles and executes all languages in one place for convenience reasons. Only the execution time of the algorithm is measured.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Tina: </a:t>
            </a:r>
            <a:r>
              <a:rPr lang="en-US" noProof="0" dirty="0"/>
              <a:t>This is done by using the „</a:t>
            </a:r>
            <a:r>
              <a:rPr lang="en-US" noProof="0" dirty="0" err="1"/>
              <a:t>EmissionsTracker</a:t>
            </a:r>
            <a:r>
              <a:rPr lang="en-US" noProof="0" dirty="0"/>
              <a:t>“ context manager like in the example above: All code within the context manager is measured and </a:t>
            </a:r>
            <a:r>
              <a:rPr lang="en-US" noProof="0" dirty="0" err="1"/>
              <a:t>CodeCarbon</a:t>
            </a:r>
            <a:r>
              <a:rPr lang="en-US" noProof="0" dirty="0"/>
              <a:t> will automatically figure out how to measure CPU, RAM and GPU energy consumption. With these values it will calculate the CO2 emissions based on your current geolocation. After the Python script is finished </a:t>
            </a:r>
            <a:r>
              <a:rPr lang="en-US" noProof="0" dirty="0" err="1"/>
              <a:t>CodeCarbon</a:t>
            </a:r>
            <a:r>
              <a:rPr lang="en-US" noProof="0" dirty="0"/>
              <a:t> will create one single csv file will all the measurements. If you have several different measurements, it is a good idea to give them names. </a:t>
            </a:r>
            <a:r>
              <a:rPr lang="en-US" b="1" noProof="0" dirty="0"/>
              <a:t>(Cl)</a:t>
            </a:r>
            <a:r>
              <a:rPr lang="en-US" noProof="0" dirty="0"/>
              <a:t> This can be done via the „project name“ argument to the </a:t>
            </a:r>
            <a:r>
              <a:rPr lang="en-US" noProof="0" dirty="0" err="1"/>
              <a:t>EmissionsTracker</a:t>
            </a:r>
            <a:r>
              <a:rPr lang="en-US" noProof="0" dirty="0"/>
              <a:t>. </a:t>
            </a:r>
          </a:p>
          <a:p>
            <a:r>
              <a:rPr lang="en-US" noProof="0" dirty="0"/>
              <a:t>You can also just measure already compiled programs with </a:t>
            </a:r>
            <a:r>
              <a:rPr lang="en-US" noProof="0" dirty="0" err="1"/>
              <a:t>CodeCarbon</a:t>
            </a:r>
            <a:r>
              <a:rPr lang="en-US" noProof="0" dirty="0"/>
              <a:t>. We choose to put also the compilation step into one single script for convince reasons.  It makes rerunning the whole experiment easier when code has been changed. </a:t>
            </a:r>
          </a:p>
        </p:txBody>
      </p:sp>
      <p:sp>
        <p:nvSpPr>
          <p:cNvPr id="4" name="Slide Number Placeholder 3"/>
          <p:cNvSpPr>
            <a:spLocks noGrp="1"/>
          </p:cNvSpPr>
          <p:nvPr>
            <p:ph type="sldNum" sz="quarter" idx="5"/>
          </p:nvPr>
        </p:nvSpPr>
        <p:spPr/>
        <p:txBody>
          <a:bodyPr/>
          <a:lstStyle/>
          <a:p>
            <a:fld id="{C2EFE9EF-F762-4DF5-8143-5A55D0D4C0A6}" type="slidenum">
              <a:rPr lang="en-US" smtClean="0"/>
              <a:t>37</a:t>
            </a:fld>
            <a:endParaRPr lang="en-US"/>
          </a:p>
        </p:txBody>
      </p:sp>
    </p:spTree>
    <p:extLst>
      <p:ext uri="{BB962C8B-B14F-4D97-AF65-F5344CB8AC3E}">
        <p14:creationId xmlns:p14="http://schemas.microsoft.com/office/powerpoint/2010/main" val="1510889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Tina: </a:t>
            </a:r>
            <a:r>
              <a:rPr lang="en-US" noProof="0" dirty="0"/>
              <a:t>There is also an alternative to the „</a:t>
            </a:r>
            <a:r>
              <a:rPr lang="en-US" noProof="0" dirty="0" err="1"/>
              <a:t>EmissionsTracker</a:t>
            </a:r>
            <a:r>
              <a:rPr lang="en-US" noProof="0" dirty="0"/>
              <a:t>“ called the „</a:t>
            </a:r>
            <a:r>
              <a:rPr lang="en-US" noProof="0" dirty="0" err="1"/>
              <a:t>OfflineEmissionsTracker</a:t>
            </a:r>
            <a:r>
              <a:rPr lang="en-US" noProof="0" dirty="0"/>
              <a:t>“. It will not automatically determine your geolocation which means you have to provide it yourself via a country iso code. </a:t>
            </a:r>
            <a:r>
              <a:rPr lang="de-DE" b="1" dirty="0"/>
              <a:t>(Cl)</a:t>
            </a:r>
            <a:r>
              <a:rPr lang="en-US" b="1" dirty="0"/>
              <a:t> </a:t>
            </a:r>
            <a:endParaRPr lang="en-US" noProof="0" dirty="0"/>
          </a:p>
          <a:p>
            <a:r>
              <a:rPr lang="en-US" b="1" noProof="0" dirty="0"/>
              <a:t>Hendrik: </a:t>
            </a:r>
            <a:r>
              <a:rPr lang="en-US" noProof="0" dirty="0"/>
              <a:t>This can be useful if you want to see how your carbon emissions would change by moving your application to another country. For the USA and Canada also states and provinces can be supplied for more fine-grained results. If you are using the google cloud or are interested in its carbon emissions, you can also provide the google cloud region alternatively and you will get back greenhouse emission data especially for that google cloud region coming from official google data. </a:t>
            </a:r>
          </a:p>
        </p:txBody>
      </p:sp>
      <p:sp>
        <p:nvSpPr>
          <p:cNvPr id="4" name="Slide Number Placeholder 3"/>
          <p:cNvSpPr>
            <a:spLocks noGrp="1"/>
          </p:cNvSpPr>
          <p:nvPr>
            <p:ph type="sldNum" sz="quarter" idx="5"/>
          </p:nvPr>
        </p:nvSpPr>
        <p:spPr/>
        <p:txBody>
          <a:bodyPr/>
          <a:lstStyle/>
          <a:p>
            <a:fld id="{C2EFE9EF-F762-4DF5-8143-5A55D0D4C0A6}" type="slidenum">
              <a:rPr lang="en-US" smtClean="0"/>
              <a:t>38</a:t>
            </a:fld>
            <a:endParaRPr lang="en-US"/>
          </a:p>
        </p:txBody>
      </p:sp>
    </p:spTree>
    <p:extLst>
      <p:ext uri="{BB962C8B-B14F-4D97-AF65-F5344CB8AC3E}">
        <p14:creationId xmlns:p14="http://schemas.microsoft.com/office/powerpoint/2010/main" val="2613103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Hendrik: </a:t>
            </a:r>
            <a:r>
              <a:rPr lang="en-US" noProof="0" dirty="0" err="1"/>
              <a:t>CodeCarbon</a:t>
            </a:r>
            <a:r>
              <a:rPr lang="en-US" noProof="0" dirty="0"/>
              <a:t> uses the carbon intensity (emissions per power usually measured in kg CO2 per MWh) for a country which is published on the scientific online publication “</a:t>
            </a:r>
            <a:r>
              <a:rPr lang="en-US" noProof="0" dirty="0" err="1"/>
              <a:t>ourworld</a:t>
            </a:r>
            <a:r>
              <a:rPr lang="en-US" noProof="0" dirty="0"/>
              <a:t> in data” for its calculations. </a:t>
            </a:r>
            <a:r>
              <a:rPr lang="en-US" dirty="0"/>
              <a:t>But what does this data consist of?</a:t>
            </a:r>
            <a:endParaRPr lang="de-DE" dirty="0"/>
          </a:p>
          <a:p>
            <a:r>
              <a:rPr lang="en-US" b="1" noProof="0" dirty="0"/>
              <a:t>Tina:</a:t>
            </a:r>
            <a:r>
              <a:rPr lang="en-US" noProof="0" dirty="0"/>
              <a:t> In order to estimate the carbon intensity for a country, information on the energy sources is needed. </a:t>
            </a:r>
            <a:r>
              <a:rPr lang="en-US" noProof="0" dirty="0" err="1"/>
              <a:t>CodeCarbon</a:t>
            </a:r>
            <a:r>
              <a:rPr lang="en-US" noProof="0" dirty="0"/>
              <a:t> uses the table shown in this slide in their explanation of their methodology. The emission data for fossil fuels comes from the US Environmental Protection Agency. Data for the renewable energy sources was obtained from the report „comparison of lifecycle greenhouse gas emissions of various electricity generation sources“ from the world nuclear association. This is an international organization representing companies from the nuclear industry. You might be wondering why things like solar, and wind have a non-zero carbon intensity, because they do not emit any CO2 in their process of generating power. This is because the data used here also considers non-operational carbon emissions from the construction. With this table we can understand how the CO2 emissions for any country are estimated by using their energy mix.</a:t>
            </a:r>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39</a:t>
            </a:fld>
            <a:endParaRPr lang="en-US"/>
          </a:p>
        </p:txBody>
      </p:sp>
    </p:spTree>
    <p:extLst>
      <p:ext uri="{BB962C8B-B14F-4D97-AF65-F5344CB8AC3E}">
        <p14:creationId xmlns:p14="http://schemas.microsoft.com/office/powerpoint/2010/main" val="2096867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The worldwide energy consumption is on the rise. There are many reasons for this, like economic growth and industrialization, population growth, urbanization, increase of living standards, climate change and also technological developments and digitalization.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technological development comes an increase of the number of data centers. </a:t>
            </a:r>
          </a:p>
          <a:p>
            <a:r>
              <a:rPr lang="en-US" b="1" dirty="0"/>
              <a:t>Hendrik: </a:t>
            </a:r>
            <a:r>
              <a:rPr lang="en-US" dirty="0"/>
              <a:t>According to ‘</a:t>
            </a:r>
            <a:r>
              <a:rPr lang="en-US" b="0" i="0" dirty="0">
                <a:effectLst/>
                <a:highlight>
                  <a:srgbClr val="FFFFFF"/>
                </a:highlight>
                <a:latin typeface="GS Sans"/>
              </a:rPr>
              <a:t>Goldman Sachs Research’, data centers worldwide consume about 1-2% of overall power, rising to 3-4% by the end of the decade.</a:t>
            </a:r>
          </a:p>
          <a:p>
            <a:r>
              <a:rPr lang="en-US" dirty="0"/>
              <a:t>The workload of data centers nearly tripled between 2015 and 2019. During this time, the data centers demand for power did not change because the data centers themselves grew in efficiency. But since 2020 the power consumed by data centers has risen, with AI being one of the main reasons.</a:t>
            </a:r>
          </a:p>
          <a:p>
            <a:endParaRPr lang="en-US" b="0" i="0" dirty="0">
              <a:effectLst/>
              <a:highlight>
                <a:srgbClr val="FFFFFF"/>
              </a:highlight>
              <a:latin typeface="GS Sans"/>
            </a:endParaRPr>
          </a:p>
          <a:p>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4</a:t>
            </a:fld>
            <a:endParaRPr lang="en-US" dirty="0"/>
          </a:p>
        </p:txBody>
      </p:sp>
    </p:spTree>
    <p:extLst>
      <p:ext uri="{BB962C8B-B14F-4D97-AF65-F5344CB8AC3E}">
        <p14:creationId xmlns:p14="http://schemas.microsoft.com/office/powerpoint/2010/main" val="32820401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Hendrik:</a:t>
            </a:r>
            <a:r>
              <a:rPr lang="en-US" noProof="0" dirty="0"/>
              <a:t> Let’s have a look at the German energy mix for the year 2023. In the bar plot you can see the energy that was produced in that year in </a:t>
            </a:r>
            <a:r>
              <a:rPr lang="en-US" noProof="0" dirty="0" err="1"/>
              <a:t>terrawatthours</a:t>
            </a:r>
            <a:r>
              <a:rPr lang="en-US" noProof="0" dirty="0"/>
              <a:t> for the different energy sources. Low carbon intensive sources make up about 45 % (forty five percent) of all energy resulting in a carbon intensity for Germany overall of 380 (three hundred and eighty) kg CO2 per MWh . Norway has a completely different energy mix which is dominated by hydroelectricity yielding a much lower carbon intensity of 30 (thirty) kg CO2 per MWh. The UK energy mix yields a carbon intensity in between Norway and Germany with 238 kg CO2 per MWh. </a:t>
            </a:r>
          </a:p>
        </p:txBody>
      </p:sp>
      <p:sp>
        <p:nvSpPr>
          <p:cNvPr id="4" name="Slide Number Placeholder 3"/>
          <p:cNvSpPr>
            <a:spLocks noGrp="1"/>
          </p:cNvSpPr>
          <p:nvPr>
            <p:ph type="sldNum" sz="quarter" idx="5"/>
          </p:nvPr>
        </p:nvSpPr>
        <p:spPr/>
        <p:txBody>
          <a:bodyPr/>
          <a:lstStyle/>
          <a:p>
            <a:fld id="{C2EFE9EF-F762-4DF5-8143-5A55D0D4C0A6}" type="slidenum">
              <a:rPr lang="en-US" smtClean="0"/>
              <a:t>40</a:t>
            </a:fld>
            <a:endParaRPr lang="en-US"/>
          </a:p>
        </p:txBody>
      </p:sp>
    </p:spTree>
    <p:extLst>
      <p:ext uri="{BB962C8B-B14F-4D97-AF65-F5344CB8AC3E}">
        <p14:creationId xmlns:p14="http://schemas.microsoft.com/office/powerpoint/2010/main" val="935449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Hendrik: </a:t>
            </a:r>
            <a:r>
              <a:rPr lang="en-US" noProof="0" dirty="0"/>
              <a:t>On the previous slides we looked at energy mixes and CO2 emissions for the public power grid. This is the energy mix we use on average. </a:t>
            </a:r>
          </a:p>
          <a:p>
            <a:r>
              <a:rPr lang="en-US" b="1" noProof="0" dirty="0"/>
              <a:t>Tina:</a:t>
            </a:r>
            <a:r>
              <a:rPr lang="en-US" noProof="0" dirty="0"/>
              <a:t> Some companies publish more detailed data on their CO2 emissions. For example, google has a dedicated website where you can look up the carbon intensity and the percentage of renewable energy used for each of their cloud regions. They also mark „low CO2“ regions in this table to help you decide where to host your cloud service. They also offer the possibility to automatically select low carbon regions when you create a new cloud resource. Amazon releases a global carbon footprint and information which of their regions run on 100% renewable energy. But no individual carbon intensity per region is given. Instead, you can access a dashboard with your personal CO2 information in your AWS account.  Microsoft offers a dashboard for Power BI which calculates and visualizes the greenhouse gas emissions for your Azure cloud usage. </a:t>
            </a:r>
          </a:p>
        </p:txBody>
      </p:sp>
      <p:sp>
        <p:nvSpPr>
          <p:cNvPr id="4" name="Slide Number Placeholder 3"/>
          <p:cNvSpPr>
            <a:spLocks noGrp="1"/>
          </p:cNvSpPr>
          <p:nvPr>
            <p:ph type="sldNum" sz="quarter" idx="5"/>
          </p:nvPr>
        </p:nvSpPr>
        <p:spPr/>
        <p:txBody>
          <a:bodyPr/>
          <a:lstStyle/>
          <a:p>
            <a:fld id="{C2EFE9EF-F762-4DF5-8143-5A55D0D4C0A6}" type="slidenum">
              <a:rPr lang="en-US" smtClean="0"/>
              <a:t>41</a:t>
            </a:fld>
            <a:endParaRPr lang="en-US"/>
          </a:p>
        </p:txBody>
      </p:sp>
    </p:spTree>
    <p:extLst>
      <p:ext uri="{BB962C8B-B14F-4D97-AF65-F5344CB8AC3E}">
        <p14:creationId xmlns:p14="http://schemas.microsoft.com/office/powerpoint/2010/main" val="1203308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Hendrik: </a:t>
            </a:r>
            <a:r>
              <a:rPr lang="en-US" dirty="0"/>
              <a:t>Now that we have shown you the setup and what we use for measuring energy consumption and CO2 emissions we are going to look at the results </a:t>
            </a:r>
            <a:r>
              <a:rPr lang="en-US" dirty="0" err="1"/>
              <a:t>fot</a:t>
            </a:r>
            <a:r>
              <a:rPr lang="en-US" dirty="0"/>
              <a:t> both the Monte Carlo Pi approximation and the Adler32 checksum.</a:t>
            </a:r>
          </a:p>
          <a:p>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42</a:t>
            </a:fld>
            <a:endParaRPr lang="en-US"/>
          </a:p>
        </p:txBody>
      </p:sp>
    </p:spTree>
    <p:extLst>
      <p:ext uri="{BB962C8B-B14F-4D97-AF65-F5344CB8AC3E}">
        <p14:creationId xmlns:p14="http://schemas.microsoft.com/office/powerpoint/2010/main" val="4215465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Hendrik: </a:t>
            </a:r>
            <a:r>
              <a:rPr lang="en-US" dirty="0"/>
              <a:t>For visualization purposes we normalized energy consumption by dividing all measured results by the overall minimum value yielding 1 normalized energy unit. All upcoming slides will use this unit which is calculated individually for the Monte Carlo Po approximation and the adler32 checksum.  In the table above you can see the actual values in kilowatt hours and the associated CO2 emissions estimated by </a:t>
            </a:r>
            <a:r>
              <a:rPr lang="en-US" dirty="0" err="1"/>
              <a:t>CodeCarbon</a:t>
            </a:r>
            <a:r>
              <a:rPr lang="en-US" dirty="0"/>
              <a:t> for Germany, that’s where we are from, UK, for obvious reasons,  and Norway because they use a lot of renewable energy.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Tina: </a:t>
            </a:r>
            <a:r>
              <a:rPr lang="en-US" dirty="0"/>
              <a:t>The decision of choosing where your code is executed can have a huge impact as you can see in these numbers: Without changing a line of code and just by moving from Germany to a data center in Norway, the CO2 footprint of your code would be diminished by a factor of 10.</a:t>
            </a:r>
          </a:p>
        </p:txBody>
      </p:sp>
      <p:sp>
        <p:nvSpPr>
          <p:cNvPr id="4" name="Slide Number Placeholder 3"/>
          <p:cNvSpPr>
            <a:spLocks noGrp="1"/>
          </p:cNvSpPr>
          <p:nvPr>
            <p:ph type="sldNum" sz="quarter" idx="5"/>
          </p:nvPr>
        </p:nvSpPr>
        <p:spPr/>
        <p:txBody>
          <a:bodyPr/>
          <a:lstStyle/>
          <a:p>
            <a:fld id="{C2EFE9EF-F762-4DF5-8143-5A55D0D4C0A6}" type="slidenum">
              <a:rPr lang="en-US" smtClean="0"/>
              <a:t>43</a:t>
            </a:fld>
            <a:endParaRPr lang="en-US"/>
          </a:p>
        </p:txBody>
      </p:sp>
    </p:spTree>
    <p:extLst>
      <p:ext uri="{BB962C8B-B14F-4D97-AF65-F5344CB8AC3E}">
        <p14:creationId xmlns:p14="http://schemas.microsoft.com/office/powerpoint/2010/main" val="1600830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Tina: </a:t>
            </a:r>
            <a:r>
              <a:rPr lang="en-US" b="0" dirty="0"/>
              <a:t>Here are the results from the measurements of the monte </a:t>
            </a:r>
            <a:r>
              <a:rPr lang="en-US" b="0" dirty="0" err="1"/>
              <a:t>carlo</a:t>
            </a:r>
            <a:r>
              <a:rPr lang="en-US" b="0" dirty="0"/>
              <a:t> pi algorithm for all programming languages we showed. In this plot you see the normalized energy consumption of each program, measured by </a:t>
            </a:r>
            <a:r>
              <a:rPr lang="en-US" b="0" dirty="0" err="1"/>
              <a:t>CodeCarbon</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by looking at the bar plot of the results you can see that the compiled languages with manual memory management used the least energy, while python uses the most energy, followed by </a:t>
            </a:r>
            <a:r>
              <a:rPr lang="en-US" dirty="0" err="1"/>
              <a:t>csharp</a:t>
            </a:r>
            <a:r>
              <a:rPr lang="en-US" dirty="0"/>
              <a:t> which are both running on a VM with a garbage collector. </a:t>
            </a:r>
          </a:p>
        </p:txBody>
      </p:sp>
      <p:sp>
        <p:nvSpPr>
          <p:cNvPr id="4" name="Slide Number Placeholder 3"/>
          <p:cNvSpPr>
            <a:spLocks noGrp="1"/>
          </p:cNvSpPr>
          <p:nvPr>
            <p:ph type="sldNum" sz="quarter" idx="5"/>
          </p:nvPr>
        </p:nvSpPr>
        <p:spPr/>
        <p:txBody>
          <a:bodyPr/>
          <a:lstStyle/>
          <a:p>
            <a:fld id="{C2EFE9EF-F762-4DF5-8143-5A55D0D4C0A6}" type="slidenum">
              <a:rPr lang="en-US" smtClean="0"/>
              <a:t>44</a:t>
            </a:fld>
            <a:endParaRPr lang="en-US"/>
          </a:p>
        </p:txBody>
      </p:sp>
    </p:spTree>
    <p:extLst>
      <p:ext uri="{BB962C8B-B14F-4D97-AF65-F5344CB8AC3E}">
        <p14:creationId xmlns:p14="http://schemas.microsoft.com/office/powerpoint/2010/main" val="1825576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Looking at the exact numbers we see that C, Rust and both C++ variants are very close to each other. In most other experiments of such kind C is usually the best language but we have to take the accuracy of the measurement into account here. Repeating the experiment shows that the numbers can vary by +-0.5 (plus minis zero dot three) after normalization which means that basically all results within this range cannot be distinguished from one another. If we go beyond individual programming languages we can find general trends for the categories of programming languages: Compiled languages with manual memory management consume the least energy. There is large variation within the VM based languages like Java, Kotlin, Python. Looking at the numbers we see that the choice of programming language can influence the energy consumption by a huge factor.</a:t>
            </a:r>
          </a:p>
        </p:txBody>
      </p:sp>
      <p:sp>
        <p:nvSpPr>
          <p:cNvPr id="4" name="Slide Number Placeholder 3"/>
          <p:cNvSpPr>
            <a:spLocks noGrp="1"/>
          </p:cNvSpPr>
          <p:nvPr>
            <p:ph type="sldNum" sz="quarter" idx="5"/>
          </p:nvPr>
        </p:nvSpPr>
        <p:spPr/>
        <p:txBody>
          <a:bodyPr/>
          <a:lstStyle/>
          <a:p>
            <a:fld id="{C2EFE9EF-F762-4DF5-8143-5A55D0D4C0A6}" type="slidenum">
              <a:rPr lang="en-US" smtClean="0"/>
              <a:t>45</a:t>
            </a:fld>
            <a:endParaRPr lang="en-US"/>
          </a:p>
        </p:txBody>
      </p:sp>
    </p:spTree>
    <p:extLst>
      <p:ext uri="{BB962C8B-B14F-4D97-AF65-F5344CB8AC3E}">
        <p14:creationId xmlns:p14="http://schemas.microsoft.com/office/powerpoint/2010/main" val="524314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01578-768D-12F3-8CBA-4A05A4E22F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A51B3-9D65-2A53-A476-214A32E7E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AECC01-9AAC-D892-B6DE-2AC16398F1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Tina: </a:t>
            </a:r>
            <a:r>
              <a:rPr lang="en-US" b="0" noProof="0" dirty="0"/>
              <a:t>The</a:t>
            </a:r>
            <a:r>
              <a:rPr lang="en-US" noProof="0" dirty="0"/>
              <a:t> total energy used is dominated by the CPU. The smaller component is the RAM: C++, C and Rust have the smallest energy footprint for RAM while Python has the highest value. The deviations here are interesting because all languages receive the exact same data and therefore also store the exact same intermediate results. So, the difference here can only come from the way the language stores and manages memory. </a:t>
            </a:r>
          </a:p>
        </p:txBody>
      </p:sp>
      <p:sp>
        <p:nvSpPr>
          <p:cNvPr id="4" name="Slide Number Placeholder 3">
            <a:extLst>
              <a:ext uri="{FF2B5EF4-FFF2-40B4-BE49-F238E27FC236}">
                <a16:creationId xmlns:a16="http://schemas.microsoft.com/office/drawing/2014/main" id="{7924E226-12F6-990D-0E8F-EA075CCFFFC7}"/>
              </a:ext>
            </a:extLst>
          </p:cNvPr>
          <p:cNvSpPr>
            <a:spLocks noGrp="1"/>
          </p:cNvSpPr>
          <p:nvPr>
            <p:ph type="sldNum" sz="quarter" idx="5"/>
          </p:nvPr>
        </p:nvSpPr>
        <p:spPr/>
        <p:txBody>
          <a:bodyPr/>
          <a:lstStyle/>
          <a:p>
            <a:fld id="{C2EFE9EF-F762-4DF5-8143-5A55D0D4C0A6}" type="slidenum">
              <a:rPr lang="en-US" smtClean="0"/>
              <a:t>46</a:t>
            </a:fld>
            <a:endParaRPr lang="en-US"/>
          </a:p>
        </p:txBody>
      </p:sp>
    </p:spTree>
    <p:extLst>
      <p:ext uri="{BB962C8B-B14F-4D97-AF65-F5344CB8AC3E}">
        <p14:creationId xmlns:p14="http://schemas.microsoft.com/office/powerpoint/2010/main" val="2608781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CBE74-4449-60B4-B093-7354E6CB1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E3ED2-2FD0-58D5-688E-6770D7D3B6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BF6C48-0D85-EBA3-27BD-981DBC2524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Hendrik: </a:t>
            </a:r>
            <a:r>
              <a:rPr lang="en-US" b="0" dirty="0"/>
              <a:t>Here are the results from the measurements of the adler32 checksum for all programming languages we showed, except for elixir, which didn’t work. In this plot you see the normalized energy consumption of each program, measured by </a:t>
            </a:r>
            <a:r>
              <a:rPr lang="en-US" b="0" dirty="0" err="1"/>
              <a:t>CodeCarbon</a:t>
            </a:r>
            <a:r>
              <a:rPr lang="en-US" b="0" dirty="0"/>
              <a:t>. The results are very similar to what we see for the monte </a:t>
            </a:r>
            <a:r>
              <a:rPr lang="en-US" b="0" dirty="0" err="1"/>
              <a:t>carlo</a:t>
            </a:r>
            <a:r>
              <a:rPr lang="en-US" b="0" dirty="0"/>
              <a:t> pi approximation. Again the compiled programming languages clearly use the least amount of energy while python uses the most energy. </a:t>
            </a:r>
          </a:p>
        </p:txBody>
      </p:sp>
      <p:sp>
        <p:nvSpPr>
          <p:cNvPr id="4" name="Slide Number Placeholder 3">
            <a:extLst>
              <a:ext uri="{FF2B5EF4-FFF2-40B4-BE49-F238E27FC236}">
                <a16:creationId xmlns:a16="http://schemas.microsoft.com/office/drawing/2014/main" id="{2D35F55D-A1E3-8C2D-7FF8-949025D09D89}"/>
              </a:ext>
            </a:extLst>
          </p:cNvPr>
          <p:cNvSpPr>
            <a:spLocks noGrp="1"/>
          </p:cNvSpPr>
          <p:nvPr>
            <p:ph type="sldNum" sz="quarter" idx="5"/>
          </p:nvPr>
        </p:nvSpPr>
        <p:spPr/>
        <p:txBody>
          <a:bodyPr/>
          <a:lstStyle/>
          <a:p>
            <a:fld id="{C2EFE9EF-F762-4DF5-8143-5A55D0D4C0A6}" type="slidenum">
              <a:rPr lang="en-US" smtClean="0"/>
              <a:t>47</a:t>
            </a:fld>
            <a:endParaRPr lang="en-US"/>
          </a:p>
        </p:txBody>
      </p:sp>
    </p:spTree>
    <p:extLst>
      <p:ext uri="{BB962C8B-B14F-4D97-AF65-F5344CB8AC3E}">
        <p14:creationId xmlns:p14="http://schemas.microsoft.com/office/powerpoint/2010/main" val="3992216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6836-A9FB-0194-DA77-5827D7E750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6C965C-865B-69D9-E1F1-EC0BCC5A6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63B59-E624-110F-3B12-3D04A5DB0709}"/>
              </a:ext>
            </a:extLst>
          </p:cNvPr>
          <p:cNvSpPr>
            <a:spLocks noGrp="1"/>
          </p:cNvSpPr>
          <p:nvPr>
            <p:ph type="body" idx="1"/>
          </p:nvPr>
        </p:nvSpPr>
        <p:spPr/>
        <p:txBody>
          <a:bodyPr/>
          <a:lstStyle/>
          <a:p>
            <a:r>
              <a:rPr lang="en-US" b="1" dirty="0"/>
              <a:t>Tina: </a:t>
            </a:r>
            <a:r>
              <a:rPr lang="en-US" b="0" dirty="0"/>
              <a:t>Again the RAM plays the smaller role in the total energy consumption. The CPU makes up the largest part of it. </a:t>
            </a:r>
          </a:p>
        </p:txBody>
      </p:sp>
      <p:sp>
        <p:nvSpPr>
          <p:cNvPr id="4" name="Slide Number Placeholder 3">
            <a:extLst>
              <a:ext uri="{FF2B5EF4-FFF2-40B4-BE49-F238E27FC236}">
                <a16:creationId xmlns:a16="http://schemas.microsoft.com/office/drawing/2014/main" id="{802B3E81-AA67-F352-6382-EA804CAF9FE3}"/>
              </a:ext>
            </a:extLst>
          </p:cNvPr>
          <p:cNvSpPr>
            <a:spLocks noGrp="1"/>
          </p:cNvSpPr>
          <p:nvPr>
            <p:ph type="sldNum" sz="quarter" idx="5"/>
          </p:nvPr>
        </p:nvSpPr>
        <p:spPr/>
        <p:txBody>
          <a:bodyPr/>
          <a:lstStyle/>
          <a:p>
            <a:fld id="{C2EFE9EF-F762-4DF5-8143-5A55D0D4C0A6}" type="slidenum">
              <a:rPr lang="en-US" smtClean="0"/>
              <a:t>48</a:t>
            </a:fld>
            <a:endParaRPr lang="en-US"/>
          </a:p>
        </p:txBody>
      </p:sp>
    </p:spTree>
    <p:extLst>
      <p:ext uri="{BB962C8B-B14F-4D97-AF65-F5344CB8AC3E}">
        <p14:creationId xmlns:p14="http://schemas.microsoft.com/office/powerpoint/2010/main" val="2592158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9DDCD-48C5-A1A5-5693-0AAC56492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EF948-63A4-0C93-0F5E-EE6CDA30D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77667-EA56-A9EE-A7EA-E1332CEF7E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Tina: </a:t>
            </a:r>
            <a:r>
              <a:rPr lang="en-US" b="0" noProof="0" dirty="0"/>
              <a:t>In this experiment the RAM energy consumption is different for the individual languages as well. Compiled languages tend to consume less energy for storing the same amount of data in memory compared to the VM based languages</a:t>
            </a:r>
            <a:r>
              <a:rPr lang="en-US" b="0" noProof="0"/>
              <a:t>. </a:t>
            </a:r>
            <a:endParaRPr lang="en-US" dirty="0"/>
          </a:p>
        </p:txBody>
      </p:sp>
      <p:sp>
        <p:nvSpPr>
          <p:cNvPr id="4" name="Slide Number Placeholder 3">
            <a:extLst>
              <a:ext uri="{FF2B5EF4-FFF2-40B4-BE49-F238E27FC236}">
                <a16:creationId xmlns:a16="http://schemas.microsoft.com/office/drawing/2014/main" id="{79283BAE-5F34-C60A-D747-EE2FF6EC8C12}"/>
              </a:ext>
            </a:extLst>
          </p:cNvPr>
          <p:cNvSpPr>
            <a:spLocks noGrp="1"/>
          </p:cNvSpPr>
          <p:nvPr>
            <p:ph type="sldNum" sz="quarter" idx="5"/>
          </p:nvPr>
        </p:nvSpPr>
        <p:spPr/>
        <p:txBody>
          <a:bodyPr/>
          <a:lstStyle/>
          <a:p>
            <a:fld id="{C2EFE9EF-F762-4DF5-8143-5A55D0D4C0A6}" type="slidenum">
              <a:rPr lang="en-US" smtClean="0"/>
              <a:t>49</a:t>
            </a:fld>
            <a:endParaRPr lang="en-US"/>
          </a:p>
        </p:txBody>
      </p:sp>
    </p:spTree>
    <p:extLst>
      <p:ext uri="{BB962C8B-B14F-4D97-AF65-F5344CB8AC3E}">
        <p14:creationId xmlns:p14="http://schemas.microsoft.com/office/powerpoint/2010/main" val="73022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The spread of AI and machine learning requires enormous computing power, as these technologies process large amounts of data and perform complex calculations. The training phases of AI models are particularly energy-intensive.</a:t>
            </a:r>
            <a:endParaRPr lang="en-US" b="1" dirty="0"/>
          </a:p>
          <a:p>
            <a:r>
              <a:rPr lang="en-US" dirty="0"/>
              <a:t>Goldman Sachs reports that a single ChatGPT query requires about 3 watt-hours of energy, compared with 0.3 watt-hours for a google search. That’s an increase by the factor </a:t>
            </a:r>
            <a:r>
              <a:rPr lang="en-US"/>
              <a:t>of ten. </a:t>
            </a:r>
            <a:r>
              <a:rPr lang="en-US" b="0" i="0" dirty="0">
                <a:effectLst/>
                <a:highlight>
                  <a:srgbClr val="FFFFFF"/>
                </a:highlight>
                <a:latin typeface="GS Sans"/>
              </a:rPr>
              <a:t>They also estimate the overall increase in data center power consumption from AI to be on the order of 200 terawatt-hours per year between 2023 and 2030. By 2028, the analysts expect AI to represent about 19% of data center power demand.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Hendrik: </a:t>
            </a:r>
            <a:r>
              <a:rPr lang="en-US" dirty="0"/>
              <a:t>But not just AI drives energy consumption. We will take a closer look at the other driving factors as well.</a:t>
            </a:r>
          </a:p>
        </p:txBody>
      </p:sp>
      <p:sp>
        <p:nvSpPr>
          <p:cNvPr id="4" name="Slide Number Placeholder 3"/>
          <p:cNvSpPr>
            <a:spLocks noGrp="1"/>
          </p:cNvSpPr>
          <p:nvPr>
            <p:ph type="sldNum" sz="quarter" idx="5"/>
          </p:nvPr>
        </p:nvSpPr>
        <p:spPr/>
        <p:txBody>
          <a:bodyPr/>
          <a:lstStyle/>
          <a:p>
            <a:fld id="{C2EFE9EF-F762-4DF5-8143-5A55D0D4C0A6}" type="slidenum">
              <a:rPr lang="en-US" smtClean="0"/>
              <a:t>5</a:t>
            </a:fld>
            <a:endParaRPr lang="en-US" dirty="0"/>
          </a:p>
        </p:txBody>
      </p:sp>
    </p:spTree>
    <p:extLst>
      <p:ext uri="{BB962C8B-B14F-4D97-AF65-F5344CB8AC3E}">
        <p14:creationId xmlns:p14="http://schemas.microsoft.com/office/powerpoint/2010/main" val="720854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Hendrik: </a:t>
            </a:r>
            <a:r>
              <a:rPr lang="en-US" noProof="0" dirty="0"/>
              <a:t>What can we learn from these results and what can you do to improve the energy and CO2 footprint of your software?</a:t>
            </a:r>
          </a:p>
        </p:txBody>
      </p:sp>
      <p:sp>
        <p:nvSpPr>
          <p:cNvPr id="4" name="Slide Number Placeholder 3"/>
          <p:cNvSpPr>
            <a:spLocks noGrp="1"/>
          </p:cNvSpPr>
          <p:nvPr>
            <p:ph type="sldNum" sz="quarter" idx="5"/>
          </p:nvPr>
        </p:nvSpPr>
        <p:spPr/>
        <p:txBody>
          <a:bodyPr/>
          <a:lstStyle/>
          <a:p>
            <a:fld id="{C2EFE9EF-F762-4DF5-8143-5A55D0D4C0A6}" type="slidenum">
              <a:rPr lang="en-US" smtClean="0"/>
              <a:t>50</a:t>
            </a:fld>
            <a:endParaRPr lang="en-US"/>
          </a:p>
        </p:txBody>
      </p:sp>
    </p:spTree>
    <p:extLst>
      <p:ext uri="{BB962C8B-B14F-4D97-AF65-F5344CB8AC3E}">
        <p14:creationId xmlns:p14="http://schemas.microsoft.com/office/powerpoint/2010/main" val="2920985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noProof="0" dirty="0"/>
              <a:t>Hendrik: </a:t>
            </a:r>
            <a:r>
              <a:rPr lang="en-US" noProof="0" dirty="0"/>
              <a:t>The results show that different programming languages have vastly different levels of energy consumption and therefore CO2 usage for the same algorithm and dataset. In our case this was mainly influenced by execution time and a little bit by memory usage, but the results may differ a lot depending on the actual algorithm you want to analyze. We looked at a program with a focus on computations like divisions and sorting without any kind of IO like network or file communication. We also didn’t use the GPU.</a:t>
            </a:r>
          </a:p>
        </p:txBody>
      </p:sp>
      <p:sp>
        <p:nvSpPr>
          <p:cNvPr id="4" name="Slide Number Placeholder 3"/>
          <p:cNvSpPr>
            <a:spLocks noGrp="1"/>
          </p:cNvSpPr>
          <p:nvPr>
            <p:ph type="sldNum" sz="quarter" idx="5"/>
          </p:nvPr>
        </p:nvSpPr>
        <p:spPr/>
        <p:txBody>
          <a:bodyPr/>
          <a:lstStyle/>
          <a:p>
            <a:fld id="{C2EFE9EF-F762-4DF5-8143-5A55D0D4C0A6}" type="slidenum">
              <a:rPr lang="en-US" smtClean="0"/>
              <a:t>51</a:t>
            </a:fld>
            <a:endParaRPr lang="en-US"/>
          </a:p>
        </p:txBody>
      </p:sp>
    </p:spTree>
    <p:extLst>
      <p:ext uri="{BB962C8B-B14F-4D97-AF65-F5344CB8AC3E}">
        <p14:creationId xmlns:p14="http://schemas.microsoft.com/office/powerpoint/2010/main" val="994556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noProof="0" dirty="0"/>
              <a:t>Tina: </a:t>
            </a:r>
            <a:r>
              <a:rPr lang="en-US" noProof="0" dirty="0"/>
              <a:t>As it was shown in the paper we discussed in the beginning the talk, the smallest energy footprint is achieved by languages which compile to machine code and do manual memory management. In general, it doesn’t seam to matter which of these compiled languages you choose when you want to reduce the CO2 footprint. In the end it comes down to the purpose and what you are most comfortable with. </a:t>
            </a:r>
          </a:p>
        </p:txBody>
      </p:sp>
      <p:sp>
        <p:nvSpPr>
          <p:cNvPr id="4" name="Slide Number Placeholder 3"/>
          <p:cNvSpPr>
            <a:spLocks noGrp="1"/>
          </p:cNvSpPr>
          <p:nvPr>
            <p:ph type="sldNum" sz="quarter" idx="5"/>
          </p:nvPr>
        </p:nvSpPr>
        <p:spPr/>
        <p:txBody>
          <a:bodyPr/>
          <a:lstStyle/>
          <a:p>
            <a:fld id="{C2EFE9EF-F762-4DF5-8143-5A55D0D4C0A6}" type="slidenum">
              <a:rPr lang="en-US" smtClean="0"/>
              <a:t>52</a:t>
            </a:fld>
            <a:endParaRPr lang="en-US"/>
          </a:p>
        </p:txBody>
      </p:sp>
    </p:spTree>
    <p:extLst>
      <p:ext uri="{BB962C8B-B14F-4D97-AF65-F5344CB8AC3E}">
        <p14:creationId xmlns:p14="http://schemas.microsoft.com/office/powerpoint/2010/main" val="2476695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noProof="0" dirty="0"/>
              <a:t>Tina:</a:t>
            </a:r>
            <a:r>
              <a:rPr lang="en-US" noProof="0" dirty="0"/>
              <a:t> The efficiency of a program also comes from a good optimization. For example, it would not bring you much runtime speed if you would compile C++ without any optimizations. C and C++ also profit from highly optimized compilers, which are worked on for decades now. And there are more specialized compilers, like the Intel C/C++ compiler which utilize </a:t>
            </a:r>
            <a:r>
              <a:rPr lang="en-US" b="0" i="0" dirty="0">
                <a:solidFill>
                  <a:srgbClr val="222222"/>
                </a:solidFill>
                <a:effectLst/>
                <a:highlight>
                  <a:srgbClr val="FFFFFF"/>
                </a:highlight>
                <a:latin typeface="Segoe UI Web (West European)"/>
              </a:rPr>
              <a:t>hardware acceleration features for even faster programs.</a:t>
            </a:r>
            <a:endParaRPr lang="en-US" noProof="0" dirty="0"/>
          </a:p>
          <a:p>
            <a:endParaRPr lang="en-US" noProof="0" dirty="0"/>
          </a:p>
        </p:txBody>
      </p:sp>
      <p:sp>
        <p:nvSpPr>
          <p:cNvPr id="4" name="Slide Number Placeholder 3"/>
          <p:cNvSpPr>
            <a:spLocks noGrp="1"/>
          </p:cNvSpPr>
          <p:nvPr>
            <p:ph type="sldNum" sz="quarter" idx="5"/>
          </p:nvPr>
        </p:nvSpPr>
        <p:spPr/>
        <p:txBody>
          <a:bodyPr/>
          <a:lstStyle/>
          <a:p>
            <a:fld id="{C2EFE9EF-F762-4DF5-8143-5A55D0D4C0A6}" type="slidenum">
              <a:rPr lang="en-US" smtClean="0"/>
              <a:t>53</a:t>
            </a:fld>
            <a:endParaRPr lang="en-US"/>
          </a:p>
        </p:txBody>
      </p:sp>
    </p:spTree>
    <p:extLst>
      <p:ext uri="{BB962C8B-B14F-4D97-AF65-F5344CB8AC3E}">
        <p14:creationId xmlns:p14="http://schemas.microsoft.com/office/powerpoint/2010/main" val="7530388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Hendrik: </a:t>
            </a:r>
            <a:r>
              <a:rPr lang="en-US" noProof="0" dirty="0"/>
              <a:t>If you look at these kind of experiments, you might be tempted to rewrite your software in a language which has a better position in such benchmarks. But this is usually not good idea for two reasons: A rewrite takes time and consumes a lot of resources. It might take a long time until you are saving more energy than you invested.</a:t>
            </a:r>
          </a:p>
        </p:txBody>
      </p:sp>
      <p:sp>
        <p:nvSpPr>
          <p:cNvPr id="4" name="Slide Number Placeholder 3"/>
          <p:cNvSpPr>
            <a:spLocks noGrp="1"/>
          </p:cNvSpPr>
          <p:nvPr>
            <p:ph type="sldNum" sz="quarter" idx="5"/>
          </p:nvPr>
        </p:nvSpPr>
        <p:spPr/>
        <p:txBody>
          <a:bodyPr/>
          <a:lstStyle/>
          <a:p>
            <a:fld id="{C2EFE9EF-F762-4DF5-8143-5A55D0D4C0A6}" type="slidenum">
              <a:rPr lang="en-US" smtClean="0"/>
              <a:t>54</a:t>
            </a:fld>
            <a:endParaRPr lang="en-US"/>
          </a:p>
        </p:txBody>
      </p:sp>
    </p:spTree>
    <p:extLst>
      <p:ext uri="{BB962C8B-B14F-4D97-AF65-F5344CB8AC3E}">
        <p14:creationId xmlns:p14="http://schemas.microsoft.com/office/powerpoint/2010/main" val="2762585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Hendrik: </a:t>
            </a:r>
            <a:r>
              <a:rPr lang="en-US" noProof="0" dirty="0"/>
              <a:t>And secondly, not every programming language is suitable for every task. You wouldn’t do database queries in C++ for example. Therefore, the choice of programming language also needs to take the purpose into account.</a:t>
            </a:r>
          </a:p>
          <a:p>
            <a:endParaRPr lang="en-US" noProof="0" dirty="0"/>
          </a:p>
        </p:txBody>
      </p:sp>
      <p:sp>
        <p:nvSpPr>
          <p:cNvPr id="4" name="Slide Number Placeholder 3"/>
          <p:cNvSpPr>
            <a:spLocks noGrp="1"/>
          </p:cNvSpPr>
          <p:nvPr>
            <p:ph type="sldNum" sz="quarter" idx="5"/>
          </p:nvPr>
        </p:nvSpPr>
        <p:spPr/>
        <p:txBody>
          <a:bodyPr/>
          <a:lstStyle/>
          <a:p>
            <a:fld id="{C2EFE9EF-F762-4DF5-8143-5A55D0D4C0A6}" type="slidenum">
              <a:rPr lang="en-US" smtClean="0"/>
              <a:t>55</a:t>
            </a:fld>
            <a:endParaRPr lang="en-US"/>
          </a:p>
        </p:txBody>
      </p:sp>
    </p:spTree>
    <p:extLst>
      <p:ext uri="{BB962C8B-B14F-4D97-AF65-F5344CB8AC3E}">
        <p14:creationId xmlns:p14="http://schemas.microsoft.com/office/powerpoint/2010/main" val="15363616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Tina: </a:t>
            </a:r>
            <a:r>
              <a:rPr lang="en-US" noProof="0" dirty="0"/>
              <a:t>Instead of a rewrite, you can rely on optimized libraries where the core algorithms are written in a language which is compiled to machine code. For example, in Python you can use </a:t>
            </a:r>
            <a:r>
              <a:rPr lang="en-US" noProof="0" dirty="0" err="1"/>
              <a:t>numpy</a:t>
            </a:r>
            <a:r>
              <a:rPr lang="en-US" noProof="0" dirty="0"/>
              <a:t> for array like operations instead of doing the same in native Python. But keep in mind, that while this can help improve runtime, it will never be as fast as using the compiled languages directly. The pros and cons need to be evaluated from case to case.</a:t>
            </a:r>
          </a:p>
        </p:txBody>
      </p:sp>
      <p:sp>
        <p:nvSpPr>
          <p:cNvPr id="4" name="Slide Number Placeholder 3"/>
          <p:cNvSpPr>
            <a:spLocks noGrp="1"/>
          </p:cNvSpPr>
          <p:nvPr>
            <p:ph type="sldNum" sz="quarter" idx="5"/>
          </p:nvPr>
        </p:nvSpPr>
        <p:spPr/>
        <p:txBody>
          <a:bodyPr/>
          <a:lstStyle/>
          <a:p>
            <a:fld id="{C2EFE9EF-F762-4DF5-8143-5A55D0D4C0A6}" type="slidenum">
              <a:rPr lang="en-US" smtClean="0"/>
              <a:t>56</a:t>
            </a:fld>
            <a:endParaRPr lang="en-US"/>
          </a:p>
        </p:txBody>
      </p:sp>
    </p:spTree>
    <p:extLst>
      <p:ext uri="{BB962C8B-B14F-4D97-AF65-F5344CB8AC3E}">
        <p14:creationId xmlns:p14="http://schemas.microsoft.com/office/powerpoint/2010/main" val="952686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Tina: </a:t>
            </a:r>
            <a:r>
              <a:rPr lang="en-US" noProof="0" dirty="0"/>
              <a:t>Sometimes also different implementations of your programming language might be available: You could use for example </a:t>
            </a:r>
            <a:r>
              <a:rPr lang="en-US" noProof="0" dirty="0" err="1"/>
              <a:t>PyPy</a:t>
            </a:r>
            <a:r>
              <a:rPr lang="en-US" noProof="0" dirty="0"/>
              <a:t> as a drop-in replacement for </a:t>
            </a:r>
            <a:r>
              <a:rPr lang="en-US" noProof="0" dirty="0" err="1"/>
              <a:t>CPython</a:t>
            </a:r>
            <a:r>
              <a:rPr lang="en-US" noProof="0" dirty="0"/>
              <a:t>. </a:t>
            </a:r>
            <a:r>
              <a:rPr lang="en-US" noProof="0" dirty="0" err="1"/>
              <a:t>PyPy</a:t>
            </a:r>
            <a:r>
              <a:rPr lang="en-US" noProof="0" dirty="0"/>
              <a:t> is usually more performant due to its just in time compiler. </a:t>
            </a:r>
          </a:p>
        </p:txBody>
      </p:sp>
      <p:sp>
        <p:nvSpPr>
          <p:cNvPr id="4" name="Slide Number Placeholder 3"/>
          <p:cNvSpPr>
            <a:spLocks noGrp="1"/>
          </p:cNvSpPr>
          <p:nvPr>
            <p:ph type="sldNum" sz="quarter" idx="5"/>
          </p:nvPr>
        </p:nvSpPr>
        <p:spPr/>
        <p:txBody>
          <a:bodyPr/>
          <a:lstStyle/>
          <a:p>
            <a:fld id="{C2EFE9EF-F762-4DF5-8143-5A55D0D4C0A6}" type="slidenum">
              <a:rPr lang="en-US" smtClean="0"/>
              <a:t>57</a:t>
            </a:fld>
            <a:endParaRPr lang="en-US"/>
          </a:p>
        </p:txBody>
      </p:sp>
    </p:spTree>
    <p:extLst>
      <p:ext uri="{BB962C8B-B14F-4D97-AF65-F5344CB8AC3E}">
        <p14:creationId xmlns:p14="http://schemas.microsoft.com/office/powerpoint/2010/main" val="4186195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Hendrik: </a:t>
            </a:r>
            <a:r>
              <a:rPr lang="en-US" noProof="0" dirty="0"/>
              <a:t>Looking at the theoretical run time complexity of your algorithm and looking for better alternatives is also a good idea. An example here could be sorting algorithms, which vary a lot in complexity.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fld id="{C2EFE9EF-F762-4DF5-8143-5A55D0D4C0A6}" type="slidenum">
              <a:rPr lang="en-US" smtClean="0"/>
              <a:t>58</a:t>
            </a:fld>
            <a:endParaRPr lang="en-US"/>
          </a:p>
        </p:txBody>
      </p:sp>
    </p:spTree>
    <p:extLst>
      <p:ext uri="{BB962C8B-B14F-4D97-AF65-F5344CB8AC3E}">
        <p14:creationId xmlns:p14="http://schemas.microsoft.com/office/powerpoint/2010/main" val="3501597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Hendrik: </a:t>
            </a:r>
            <a:r>
              <a:rPr lang="en-US" noProof="0" dirty="0"/>
              <a:t>Also, not every program needs to be highly optimized. If the program is only used by a handful of people twice a year, who cares. That will not make a difference. But algorithm intensive programs that are executed often, will highly profit from optimizing.</a:t>
            </a:r>
          </a:p>
        </p:txBody>
      </p:sp>
      <p:sp>
        <p:nvSpPr>
          <p:cNvPr id="4" name="Slide Number Placeholder 3"/>
          <p:cNvSpPr>
            <a:spLocks noGrp="1"/>
          </p:cNvSpPr>
          <p:nvPr>
            <p:ph type="sldNum" sz="quarter" idx="5"/>
          </p:nvPr>
        </p:nvSpPr>
        <p:spPr/>
        <p:txBody>
          <a:bodyPr/>
          <a:lstStyle/>
          <a:p>
            <a:fld id="{C2EFE9EF-F762-4DF5-8143-5A55D0D4C0A6}" type="slidenum">
              <a:rPr lang="en-US" smtClean="0"/>
              <a:t>59</a:t>
            </a:fld>
            <a:endParaRPr lang="en-US"/>
          </a:p>
        </p:txBody>
      </p:sp>
    </p:spTree>
    <p:extLst>
      <p:ext uri="{BB962C8B-B14F-4D97-AF65-F5344CB8AC3E}">
        <p14:creationId xmlns:p14="http://schemas.microsoft.com/office/powerpoint/2010/main" val="1700409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Hendrik: </a:t>
            </a:r>
            <a:r>
              <a:rPr lang="en-US" b="0" dirty="0"/>
              <a:t>Like the increase </a:t>
            </a:r>
            <a:r>
              <a:rPr lang="en-US" dirty="0"/>
              <a:t>in data traffic: With the digitalization and growth of the internet the data traffic has increased massively. We have streaming services, social media, cloud computing, online games and the general use of the internet which generates enormous amounts of data that need to be stored, processed and transmitted. Data centers are the backbone of these activities and require significant amounts of energy to handle the increasing data traffic.</a:t>
            </a:r>
          </a:p>
        </p:txBody>
      </p:sp>
      <p:sp>
        <p:nvSpPr>
          <p:cNvPr id="4" name="Foliennummernplatzhalter 3"/>
          <p:cNvSpPr>
            <a:spLocks noGrp="1"/>
          </p:cNvSpPr>
          <p:nvPr>
            <p:ph type="sldNum" sz="quarter" idx="5"/>
          </p:nvPr>
        </p:nvSpPr>
        <p:spPr/>
        <p:txBody>
          <a:bodyPr/>
          <a:lstStyle/>
          <a:p>
            <a:fld id="{C2EFE9EF-F762-4DF5-8143-5A55D0D4C0A6}" type="slidenum">
              <a:rPr lang="en-US" smtClean="0"/>
              <a:t>6</a:t>
            </a:fld>
            <a:endParaRPr lang="en-US"/>
          </a:p>
        </p:txBody>
      </p:sp>
    </p:spTree>
    <p:extLst>
      <p:ext uri="{BB962C8B-B14F-4D97-AF65-F5344CB8AC3E}">
        <p14:creationId xmlns:p14="http://schemas.microsoft.com/office/powerpoint/2010/main" val="29812478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We will also highlight some helpful tools.</a:t>
            </a:r>
          </a:p>
          <a:p>
            <a:r>
              <a:rPr lang="en-US" dirty="0"/>
              <a:t>We develop software for desktop PCs, so energy consumption was never an issue for us before. But if you develop for battery powered devices, like smartphones, energy consumption has always been something to optimize for. Now, this is also gaining some traction for other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already discussed </a:t>
            </a:r>
            <a:r>
              <a:rPr lang="en-US" dirty="0" err="1"/>
              <a:t>CodeCarbon</a:t>
            </a:r>
            <a:r>
              <a:rPr lang="en-US" dirty="0"/>
              <a:t>, as a very useful tool for measuring the energy consumption and CO2 emission of code due to its versatility. But there are more tools.</a:t>
            </a:r>
          </a:p>
          <a:p>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60</a:t>
            </a:fld>
            <a:endParaRPr lang="en-US"/>
          </a:p>
        </p:txBody>
      </p:sp>
    </p:spTree>
    <p:extLst>
      <p:ext uri="{BB962C8B-B14F-4D97-AF65-F5344CB8AC3E}">
        <p14:creationId xmlns:p14="http://schemas.microsoft.com/office/powerpoint/2010/main" val="925922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There is also the </a:t>
            </a:r>
            <a:r>
              <a:rPr lang="en-US" i="1" dirty="0"/>
              <a:t>Intel Performance Counter Monitor, or PCM</a:t>
            </a:r>
            <a:r>
              <a:rPr lang="en-US" dirty="0"/>
              <a:t>: It provides an API and tools to get the energy metrics for a large set of Intel processors.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 runs on many operating systems, including Windows, Mac and Linux.</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PCM provides a number of command-line utilities for real-time monitoring. The basic processor monitoring utility is also called </a:t>
            </a:r>
            <a:r>
              <a:rPr lang="en-US" dirty="0" err="1"/>
              <a:t>pcm</a:t>
            </a:r>
            <a:r>
              <a:rPr lang="en-US" dirty="0"/>
              <a:t>. With this tool you can measure all sorts of things, including the CPU and memory energy consumption. </a:t>
            </a:r>
          </a:p>
        </p:txBody>
      </p:sp>
      <p:sp>
        <p:nvSpPr>
          <p:cNvPr id="4" name="Slide Number Placeholder 3"/>
          <p:cNvSpPr>
            <a:spLocks noGrp="1"/>
          </p:cNvSpPr>
          <p:nvPr>
            <p:ph type="sldNum" sz="quarter" idx="5"/>
          </p:nvPr>
        </p:nvSpPr>
        <p:spPr/>
        <p:txBody>
          <a:bodyPr/>
          <a:lstStyle/>
          <a:p>
            <a:fld id="{C2EFE9EF-F762-4DF5-8143-5A55D0D4C0A6}" type="slidenum">
              <a:rPr lang="en-US" smtClean="0"/>
              <a:t>61</a:t>
            </a:fld>
            <a:endParaRPr lang="en-US"/>
          </a:p>
        </p:txBody>
      </p:sp>
    </p:spTree>
    <p:extLst>
      <p:ext uri="{BB962C8B-B14F-4D97-AF65-F5344CB8AC3E}">
        <p14:creationId xmlns:p14="http://schemas.microsoft.com/office/powerpoint/2010/main" val="13640938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noProof="0" dirty="0"/>
              <a:t>Hendrik: </a:t>
            </a:r>
            <a:r>
              <a:rPr lang="en-US" i="0" noProof="0" dirty="0"/>
              <a:t>The</a:t>
            </a:r>
            <a:r>
              <a:rPr lang="en-US" i="1" noProof="0" dirty="0"/>
              <a:t> ARM </a:t>
            </a:r>
            <a:r>
              <a:rPr lang="en-US" i="1" dirty="0"/>
              <a:t>Development Studio </a:t>
            </a:r>
            <a:r>
              <a:rPr lang="en-US" dirty="0"/>
              <a:t>offers energy profiling possibilities for embedded devices with ARM chipsets. Capturing energy data is is part of its streamline performance analyzer. But the capturing of energy data is deprecated now, according to the official documentation with no mentioned successor. </a:t>
            </a:r>
          </a:p>
        </p:txBody>
      </p:sp>
      <p:sp>
        <p:nvSpPr>
          <p:cNvPr id="4" name="Slide Number Placeholder 3"/>
          <p:cNvSpPr>
            <a:spLocks noGrp="1"/>
          </p:cNvSpPr>
          <p:nvPr>
            <p:ph type="sldNum" sz="quarter" idx="5"/>
          </p:nvPr>
        </p:nvSpPr>
        <p:spPr/>
        <p:txBody>
          <a:bodyPr/>
          <a:lstStyle/>
          <a:p>
            <a:fld id="{C2EFE9EF-F762-4DF5-8143-5A55D0D4C0A6}" type="slidenum">
              <a:rPr lang="en-US" smtClean="0"/>
              <a:t>62</a:t>
            </a:fld>
            <a:endParaRPr lang="en-US"/>
          </a:p>
        </p:txBody>
      </p:sp>
    </p:spTree>
    <p:extLst>
      <p:ext uri="{BB962C8B-B14F-4D97-AF65-F5344CB8AC3E}">
        <p14:creationId xmlns:p14="http://schemas.microsoft.com/office/powerpoint/2010/main" val="3447836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t>Hendrik: </a:t>
            </a:r>
            <a:r>
              <a:rPr lang="en-US" i="0" dirty="0"/>
              <a:t>And lastly, </a:t>
            </a:r>
            <a:r>
              <a:rPr lang="en-US" i="1" dirty="0" err="1"/>
              <a:t>Oaklean</a:t>
            </a:r>
            <a:r>
              <a:rPr lang="en-US" dirty="0"/>
              <a:t> is an energy profiling tool for JavaScript and TypeScript applications. It creates detailed measurements of CPU time, CPU energy consumption and RAM energy consumption for each component of the application. It is integrated into VS code and can show the energy consumption directly in the source code, down to the exact line of code or library call. It can also be integrated into your tests. For this Jest is currently supported.</a:t>
            </a:r>
          </a:p>
          <a:p>
            <a:r>
              <a:rPr lang="en-US" b="1" dirty="0"/>
              <a:t>Tina:</a:t>
            </a:r>
            <a:r>
              <a:rPr lang="en-US" dirty="0"/>
              <a:t> There are a lot more tools which are specialized for certain programming languages or environments like cloud or Kubernetes. You can find a list in the green software foundation GitHub repository. </a:t>
            </a:r>
          </a:p>
        </p:txBody>
      </p:sp>
      <p:sp>
        <p:nvSpPr>
          <p:cNvPr id="4" name="Slide Number Placeholder 3"/>
          <p:cNvSpPr>
            <a:spLocks noGrp="1"/>
          </p:cNvSpPr>
          <p:nvPr>
            <p:ph type="sldNum" sz="quarter" idx="5"/>
          </p:nvPr>
        </p:nvSpPr>
        <p:spPr/>
        <p:txBody>
          <a:bodyPr/>
          <a:lstStyle/>
          <a:p>
            <a:fld id="{C2EFE9EF-F762-4DF5-8143-5A55D0D4C0A6}" type="slidenum">
              <a:rPr lang="en-US" smtClean="0"/>
              <a:t>63</a:t>
            </a:fld>
            <a:endParaRPr lang="en-US"/>
          </a:p>
        </p:txBody>
      </p:sp>
    </p:spTree>
    <p:extLst>
      <p:ext uri="{BB962C8B-B14F-4D97-AF65-F5344CB8AC3E}">
        <p14:creationId xmlns:p14="http://schemas.microsoft.com/office/powerpoint/2010/main" val="18267579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a:t>
            </a:r>
            <a:r>
              <a:rPr lang="en-US" dirty="0"/>
              <a:t> Now we have talked a lot about the CO2 footprint of software. While greenhouse gas emissions are the main driver of climate change, there are also other environmental aspects of our modern digital world. We will briefly look into the water usage of data centers and the environmental costs of hardware manufacturing. </a:t>
            </a:r>
          </a:p>
        </p:txBody>
      </p:sp>
      <p:sp>
        <p:nvSpPr>
          <p:cNvPr id="4" name="Slide Number Placeholder 3"/>
          <p:cNvSpPr>
            <a:spLocks noGrp="1"/>
          </p:cNvSpPr>
          <p:nvPr>
            <p:ph type="sldNum" sz="quarter" idx="5"/>
          </p:nvPr>
        </p:nvSpPr>
        <p:spPr/>
        <p:txBody>
          <a:bodyPr/>
          <a:lstStyle/>
          <a:p>
            <a:fld id="{C2EFE9EF-F762-4DF5-8143-5A55D0D4C0A6}" type="slidenum">
              <a:rPr lang="en-US" smtClean="0"/>
              <a:t>64</a:t>
            </a:fld>
            <a:endParaRPr lang="en-US"/>
          </a:p>
        </p:txBody>
      </p:sp>
    </p:spTree>
    <p:extLst>
      <p:ext uri="{BB962C8B-B14F-4D97-AF65-F5344CB8AC3E}">
        <p14:creationId xmlns:p14="http://schemas.microsoft.com/office/powerpoint/2010/main" val="39346950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Tina:</a:t>
            </a:r>
            <a:r>
              <a:rPr lang="en-US" noProof="0" dirty="0"/>
              <a:t> First, let’s look at the issue of water usage. There are two ways in which data centers use water: </a:t>
            </a:r>
          </a:p>
          <a:p>
            <a:pPr marL="171450" indent="-171450">
              <a:buFont typeface="Arial" panose="020B0604020202020204" pitchFamily="34" charset="0"/>
              <a:buChar char="•"/>
            </a:pPr>
            <a:r>
              <a:rPr lang="en-US" noProof="0" dirty="0"/>
              <a:t>The first one is indirectly by using power to operate their infrastructure. The production of power in plants consumes water. Fossil fuel and nuclear power plants convert water into steam, using heat from their energy source and the steam rotates a turbine, which then generates electricity. Water is lost in this process due to evaporation or discharged as effluent. Also, hydropower power plants loose water due to evaporation from open tanks. </a:t>
            </a:r>
          </a:p>
          <a:p>
            <a:pPr marL="171450" indent="-171450">
              <a:buFont typeface="Arial" panose="020B0604020202020204" pitchFamily="34" charset="0"/>
              <a:buChar char="•"/>
            </a:pPr>
            <a:r>
              <a:rPr lang="en-US" b="1" noProof="0" dirty="0"/>
              <a:t>Hendrik: </a:t>
            </a:r>
            <a:r>
              <a:rPr lang="en-US" noProof="0" dirty="0"/>
              <a:t>Direct water consumption of data centers is the result of cooling: IT equipment produces heat during its operation. To prevent equipment failure, the temperature in data centers needs to be kept at room temperature or below. This is usually done by cooling the air using cold water which results in water loss due to evaporation. Another direct water usage is humidifying the air in data centers because dry air increases the likelihood of electrostatic discharge which can severely damage or destroy IT equipment. A study from Virginia Tech estimates that indirect usage makes up 75 % of data center water consumption in the US while direct water usage only makes up 25 %.</a:t>
            </a:r>
          </a:p>
        </p:txBody>
      </p:sp>
      <p:sp>
        <p:nvSpPr>
          <p:cNvPr id="4" name="Slide Number Placeholder 3"/>
          <p:cNvSpPr>
            <a:spLocks noGrp="1"/>
          </p:cNvSpPr>
          <p:nvPr>
            <p:ph type="sldNum" sz="quarter" idx="5"/>
          </p:nvPr>
        </p:nvSpPr>
        <p:spPr/>
        <p:txBody>
          <a:bodyPr/>
          <a:lstStyle/>
          <a:p>
            <a:fld id="{C2EFE9EF-F762-4DF5-8143-5A55D0D4C0A6}" type="slidenum">
              <a:rPr lang="en-US" smtClean="0"/>
              <a:t>65</a:t>
            </a:fld>
            <a:endParaRPr lang="en-US"/>
          </a:p>
        </p:txBody>
      </p:sp>
    </p:spTree>
    <p:extLst>
      <p:ext uri="{BB962C8B-B14F-4D97-AF65-F5344CB8AC3E}">
        <p14:creationId xmlns:p14="http://schemas.microsoft.com/office/powerpoint/2010/main" val="3116558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Tina: </a:t>
            </a:r>
            <a:r>
              <a:rPr lang="en-US" noProof="0" dirty="0"/>
              <a:t>Large water consumption can lead to environmental problems because less than 1% of water on earth is available for human consumption. In the US, data centers are among the top 10 water-consuming industries. There is an incentive to place them in regions with lots of solar energy sources, which are oftentimes regions where water is scarce, so called „water stress regions“.  A nature study estimates that the percentage of drinking water in direct water usage of data centers in the US was fifty-seven percent in 2019. </a:t>
            </a:r>
          </a:p>
        </p:txBody>
      </p:sp>
      <p:sp>
        <p:nvSpPr>
          <p:cNvPr id="4" name="Slide Number Placeholder 3"/>
          <p:cNvSpPr>
            <a:spLocks noGrp="1"/>
          </p:cNvSpPr>
          <p:nvPr>
            <p:ph type="sldNum" sz="quarter" idx="5"/>
          </p:nvPr>
        </p:nvSpPr>
        <p:spPr/>
        <p:txBody>
          <a:bodyPr/>
          <a:lstStyle/>
          <a:p>
            <a:fld id="{C2EFE9EF-F762-4DF5-8143-5A55D0D4C0A6}" type="slidenum">
              <a:rPr lang="en-US" smtClean="0"/>
              <a:t>66</a:t>
            </a:fld>
            <a:endParaRPr lang="en-US"/>
          </a:p>
        </p:txBody>
      </p:sp>
    </p:spTree>
    <p:extLst>
      <p:ext uri="{BB962C8B-B14F-4D97-AF65-F5344CB8AC3E}">
        <p14:creationId xmlns:p14="http://schemas.microsoft.com/office/powerpoint/2010/main" val="11500597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Hendrik:</a:t>
            </a:r>
            <a:r>
              <a:rPr lang="en-US" noProof="0" dirty="0"/>
              <a:t> All major cloud providers have stated that they want to be water positive by the year 2030. This means that they want to return more water than they use directly. Their main ways of doing that are: Increasing the efficiency of their cooling systems, moving to lower percentage of fresh water by using more recycled water and funding water replenishment projects. </a:t>
            </a:r>
          </a:p>
          <a:p>
            <a:r>
              <a:rPr lang="en-US" dirty="0"/>
              <a:t>Our personal contribution to reduce water consumption is the same as for reducing the carbon footprint: By writing greener software we can contribute to lower the computational resources which helps reducing direct and indirect water usage. On the other hand, we can also study the environmental reports of cloud providers and make a conscious decision on choosing a suitable data center. </a:t>
            </a:r>
          </a:p>
        </p:txBody>
      </p:sp>
      <p:sp>
        <p:nvSpPr>
          <p:cNvPr id="4" name="Slide Number Placeholder 3"/>
          <p:cNvSpPr>
            <a:spLocks noGrp="1"/>
          </p:cNvSpPr>
          <p:nvPr>
            <p:ph type="sldNum" sz="quarter" idx="5"/>
          </p:nvPr>
        </p:nvSpPr>
        <p:spPr/>
        <p:txBody>
          <a:bodyPr/>
          <a:lstStyle/>
          <a:p>
            <a:fld id="{C2EFE9EF-F762-4DF5-8143-5A55D0D4C0A6}" type="slidenum">
              <a:rPr lang="en-US" smtClean="0"/>
              <a:t>67</a:t>
            </a:fld>
            <a:endParaRPr lang="en-US"/>
          </a:p>
        </p:txBody>
      </p:sp>
    </p:spTree>
    <p:extLst>
      <p:ext uri="{BB962C8B-B14F-4D97-AF65-F5344CB8AC3E}">
        <p14:creationId xmlns:p14="http://schemas.microsoft.com/office/powerpoint/2010/main" val="1433960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Tina:</a:t>
            </a:r>
            <a:r>
              <a:rPr lang="en-US" noProof="0" dirty="0"/>
              <a:t> The result of increasing computational demand is that more and more devices are produced and purchased. There are several environmental aspects associated with the production of IT equipment: Firstly, all processes in the chain of production, like mining the raw resources, the manufacturing process itself and the transport of the resources and the final equipment, have a CO2 footprint. This can add up to about one-thousand-seven-hundred-fifty kg CO2 for a single server. And secondly, mining for scarce resources has a direct environmental impact due to erosion, loss of biodiversity and contamination. </a:t>
            </a:r>
          </a:p>
          <a:p>
            <a:r>
              <a:rPr lang="en-US" b="1" noProof="0" dirty="0"/>
              <a:t>Hendrik: </a:t>
            </a:r>
            <a:r>
              <a:rPr lang="en-US" noProof="0" dirty="0"/>
              <a:t>Mitigating the environmental footprint of hardware manufacturing also has the same components as water usage mitigation: By writing green software you minimize the usage of computational resources and help minimize the demand for new hardware. On the other hand, you should again search and study the environmental reports of your cloud provider. There they will mention their strategies for a circular economy like recycling, reselling equipment on the secondary market, prolonging the lifetime of equipment and waste management. </a:t>
            </a:r>
          </a:p>
        </p:txBody>
      </p:sp>
      <p:sp>
        <p:nvSpPr>
          <p:cNvPr id="4" name="Slide Number Placeholder 3"/>
          <p:cNvSpPr>
            <a:spLocks noGrp="1"/>
          </p:cNvSpPr>
          <p:nvPr>
            <p:ph type="sldNum" sz="quarter" idx="5"/>
          </p:nvPr>
        </p:nvSpPr>
        <p:spPr/>
        <p:txBody>
          <a:bodyPr/>
          <a:lstStyle/>
          <a:p>
            <a:fld id="{C2EFE9EF-F762-4DF5-8143-5A55D0D4C0A6}" type="slidenum">
              <a:rPr lang="en-US" smtClean="0"/>
              <a:t>68</a:t>
            </a:fld>
            <a:endParaRPr lang="en-US"/>
          </a:p>
        </p:txBody>
      </p:sp>
    </p:spTree>
    <p:extLst>
      <p:ext uri="{BB962C8B-B14F-4D97-AF65-F5344CB8AC3E}">
        <p14:creationId xmlns:p14="http://schemas.microsoft.com/office/powerpoint/2010/main" val="6814267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 </a:t>
            </a:r>
            <a:r>
              <a:rPr lang="en-US" dirty="0"/>
              <a:t>Change cannot happen overnight, but there are small steps that we can do if we want our software products to be more environment friendly. So, we also want to share some strategies that you can implement to move to a greener product.</a:t>
            </a:r>
          </a:p>
        </p:txBody>
      </p:sp>
      <p:sp>
        <p:nvSpPr>
          <p:cNvPr id="4" name="Slide Number Placeholder 3"/>
          <p:cNvSpPr>
            <a:spLocks noGrp="1"/>
          </p:cNvSpPr>
          <p:nvPr>
            <p:ph type="sldNum" sz="quarter" idx="5"/>
          </p:nvPr>
        </p:nvSpPr>
        <p:spPr/>
        <p:txBody>
          <a:bodyPr/>
          <a:lstStyle/>
          <a:p>
            <a:fld id="{C2EFE9EF-F762-4DF5-8143-5A55D0D4C0A6}" type="slidenum">
              <a:rPr lang="en-US" smtClean="0"/>
              <a:t>69</a:t>
            </a:fld>
            <a:endParaRPr lang="en-US"/>
          </a:p>
        </p:txBody>
      </p:sp>
    </p:spTree>
    <p:extLst>
      <p:ext uri="{BB962C8B-B14F-4D97-AF65-F5344CB8AC3E}">
        <p14:creationId xmlns:p14="http://schemas.microsoft.com/office/powerpoint/2010/main" val="305288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Tina: </a:t>
            </a:r>
            <a:r>
              <a:rPr lang="en-US" dirty="0"/>
              <a:t>Growth of cloud services: More and more companies and private individuals are using cloud services for data processing and storage. Cloud platforms such as Amazon Web Services, Microsoft Azure and Google Cloud host millions of applications and websites, driving up the energy consumption of their data centers.</a:t>
            </a:r>
          </a:p>
        </p:txBody>
      </p:sp>
      <p:sp>
        <p:nvSpPr>
          <p:cNvPr id="4" name="Foliennummernplatzhalter 3"/>
          <p:cNvSpPr>
            <a:spLocks noGrp="1"/>
          </p:cNvSpPr>
          <p:nvPr>
            <p:ph type="sldNum" sz="quarter" idx="5"/>
          </p:nvPr>
        </p:nvSpPr>
        <p:spPr/>
        <p:txBody>
          <a:bodyPr/>
          <a:lstStyle/>
          <a:p>
            <a:fld id="{C2EFE9EF-F762-4DF5-8143-5A55D0D4C0A6}" type="slidenum">
              <a:rPr lang="en-US" smtClean="0"/>
              <a:t>7</a:t>
            </a:fld>
            <a:endParaRPr lang="en-US"/>
          </a:p>
        </p:txBody>
      </p:sp>
    </p:spTree>
    <p:extLst>
      <p:ext uri="{BB962C8B-B14F-4D97-AF65-F5344CB8AC3E}">
        <p14:creationId xmlns:p14="http://schemas.microsoft.com/office/powerpoint/2010/main" val="1354039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a:t>
            </a:r>
            <a:r>
              <a:rPr lang="en-US" dirty="0"/>
              <a:t> Green software by design: Keep green software practices in mind from the very beginning of every new product. You can start by educating yourself and your team about green software and bring it to the discussion directly when a new project starts. At that time only a few decisions have been made and it might be able to implement “green software measures” into your project. </a:t>
            </a:r>
          </a:p>
          <a:p>
            <a:r>
              <a:rPr lang="en-US" dirty="0"/>
              <a:t>If a product is already in the world, it’s way harder to make changes, or justify the expense of transforming them. </a:t>
            </a:r>
          </a:p>
        </p:txBody>
      </p:sp>
      <p:sp>
        <p:nvSpPr>
          <p:cNvPr id="4" name="Slide Number Placeholder 3"/>
          <p:cNvSpPr>
            <a:spLocks noGrp="1"/>
          </p:cNvSpPr>
          <p:nvPr>
            <p:ph type="sldNum" sz="quarter" idx="5"/>
          </p:nvPr>
        </p:nvSpPr>
        <p:spPr/>
        <p:txBody>
          <a:bodyPr/>
          <a:lstStyle/>
          <a:p>
            <a:fld id="{C2EFE9EF-F762-4DF5-8143-5A55D0D4C0A6}" type="slidenum">
              <a:rPr lang="en-US" smtClean="0"/>
              <a:t>70</a:t>
            </a:fld>
            <a:endParaRPr lang="en-US"/>
          </a:p>
        </p:txBody>
      </p:sp>
    </p:spTree>
    <p:extLst>
      <p:ext uri="{BB962C8B-B14F-4D97-AF65-F5344CB8AC3E}">
        <p14:creationId xmlns:p14="http://schemas.microsoft.com/office/powerpoint/2010/main" val="3169445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a:t>
            </a:r>
            <a:r>
              <a:rPr lang="en-US" dirty="0"/>
              <a:t> Green requirements: How can requirements be green or greener? For example, by only requiring what the customer actually needs. Requirement management is a really complicated topic and trying to figure out what the customer really wants, is not easy. But it pays out. Not just in saving of development time, but also further down the line. Code that has not been written does not need to be compiled, deployed, tested and maintained. Reducing the workload of every step.</a:t>
            </a:r>
          </a:p>
          <a:p>
            <a:r>
              <a:rPr lang="en-US" dirty="0"/>
              <a:t>Also, there is the trend of adding AI to everything, even remote controls or coffee machines. It’s doubtful that this is really what the customer wants. New trendy technology should not be added to everything. Here we need to ask ourselves where this requirement comes from, if it’s not from the customer.</a:t>
            </a:r>
          </a:p>
        </p:txBody>
      </p:sp>
      <p:sp>
        <p:nvSpPr>
          <p:cNvPr id="4" name="Slide Number Placeholder 3"/>
          <p:cNvSpPr>
            <a:spLocks noGrp="1"/>
          </p:cNvSpPr>
          <p:nvPr>
            <p:ph type="sldNum" sz="quarter" idx="5"/>
          </p:nvPr>
        </p:nvSpPr>
        <p:spPr/>
        <p:txBody>
          <a:bodyPr/>
          <a:lstStyle/>
          <a:p>
            <a:fld id="{C2EFE9EF-F762-4DF5-8143-5A55D0D4C0A6}" type="slidenum">
              <a:rPr lang="en-US" smtClean="0"/>
              <a:t>71</a:t>
            </a:fld>
            <a:endParaRPr lang="en-US"/>
          </a:p>
        </p:txBody>
      </p:sp>
    </p:spTree>
    <p:extLst>
      <p:ext uri="{BB962C8B-B14F-4D97-AF65-F5344CB8AC3E}">
        <p14:creationId xmlns:p14="http://schemas.microsoft.com/office/powerpoint/2010/main" val="11725632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Rethink the accuracy of stored data. As said in the beginning, everyone and everything collects a lot of data nowadays. The amount of data only grows, which drives the demand of storing the data somewhere. We should rethink if we need all this data and also, if we can reduce the accuracy of that data.</a:t>
            </a:r>
          </a:p>
          <a:p>
            <a:r>
              <a:rPr lang="en-US" dirty="0"/>
              <a:t>We have an example for this problem in our company. Among other data, we store the wall thickness of pipelines of our pipeline inspection data. The wall thickness is stored in millimeters. The data type is float, with a precision of eight digits. We need to ask ourselves if this precision is needed. What would it mean to store a millimeter value in double? There is always the feeling that we need to be as accurate as possible with our calculations. But the numbers have no real value once they go to micrometer or even nanometer precision.</a:t>
            </a:r>
          </a:p>
          <a:p>
            <a:r>
              <a:rPr lang="en-US" b="1" dirty="0"/>
              <a:t>Hendrik:</a:t>
            </a:r>
            <a:r>
              <a:rPr lang="en-US" dirty="0"/>
              <a:t> So, we always have to ask ourselves, which precision is enough. Which datatype is the smallest that we can use, to reduce the overall data. This matters, as a single inspection can have multiple terabytes of data.</a:t>
            </a:r>
          </a:p>
          <a:p>
            <a:r>
              <a:rPr lang="en-US" dirty="0"/>
              <a:t>And you know, less data means less data to store, copy around and read in for calculations.</a:t>
            </a:r>
          </a:p>
          <a:p>
            <a:r>
              <a:rPr lang="en-US" dirty="0"/>
              <a:t>This question also applies to data that we store and use within our programs.</a:t>
            </a:r>
          </a:p>
        </p:txBody>
      </p:sp>
      <p:sp>
        <p:nvSpPr>
          <p:cNvPr id="4" name="Slide Number Placeholder 3"/>
          <p:cNvSpPr>
            <a:spLocks noGrp="1"/>
          </p:cNvSpPr>
          <p:nvPr>
            <p:ph type="sldNum" sz="quarter" idx="5"/>
          </p:nvPr>
        </p:nvSpPr>
        <p:spPr/>
        <p:txBody>
          <a:bodyPr/>
          <a:lstStyle/>
          <a:p>
            <a:fld id="{C2EFE9EF-F762-4DF5-8143-5A55D0D4C0A6}" type="slidenum">
              <a:rPr lang="en-US" smtClean="0"/>
              <a:t>72</a:t>
            </a:fld>
            <a:endParaRPr lang="en-US"/>
          </a:p>
        </p:txBody>
      </p:sp>
    </p:spTree>
    <p:extLst>
      <p:ext uri="{BB962C8B-B14F-4D97-AF65-F5344CB8AC3E}">
        <p14:creationId xmlns:p14="http://schemas.microsoft.com/office/powerpoint/2010/main" val="39142974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a:t>
            </a:r>
            <a:r>
              <a:rPr lang="en-US" dirty="0"/>
              <a:t> There are data centers that run on renewable energy. This is a good start when you want to move to a greener product.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shown before, there are services like the google cloud service, where you can look up which cloud region you want to choose, when you want to reduce carbon emissions. Also, more and more companies install their own solar panels to cover their energy demands partially or completely. This is an investment for sure, but it will help to move the overall power generation to renewable energy</a:t>
            </a:r>
            <a:r>
              <a:rPr lang="en-US"/>
              <a:t>. </a:t>
            </a:r>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73</a:t>
            </a:fld>
            <a:endParaRPr lang="en-US"/>
          </a:p>
        </p:txBody>
      </p:sp>
    </p:spTree>
    <p:extLst>
      <p:ext uri="{BB962C8B-B14F-4D97-AF65-F5344CB8AC3E}">
        <p14:creationId xmlns:p14="http://schemas.microsoft.com/office/powerpoint/2010/main" val="14211062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Hendrik:</a:t>
            </a:r>
            <a:r>
              <a:rPr lang="en-US" dirty="0"/>
              <a:t> Clean up code. That can mean, the removal code that is not used anymore, which is a good idea for many reasons. Code that is unused still needs to be compiled, deployed, tested and maintained. This creates a lot of effort. Keeping code that is unused also contributes to code bloat. </a:t>
            </a:r>
          </a:p>
          <a:p>
            <a:r>
              <a:rPr lang="en-US" dirty="0"/>
              <a:t>Code bloat can make the program less efficient and slower.</a:t>
            </a:r>
          </a:p>
          <a:p>
            <a:r>
              <a:rPr lang="en-US" dirty="0"/>
              <a:t>This can also happen when software engineering principles are not applied, like reusing functions instead of rewriting or copying them all over the code base. </a:t>
            </a:r>
          </a:p>
          <a:p>
            <a:r>
              <a:rPr lang="en-US" dirty="0"/>
              <a:t>Another contributing factor is when principles are applied that are not necessary to solve the problem. Like using object-oriented design where it’s not needed, and a procedural approach would have been enough. </a:t>
            </a:r>
          </a:p>
          <a:p>
            <a:r>
              <a:rPr lang="en-US" dirty="0"/>
              <a:t>This is something that we have to keep a constant eye on as code grows faster that it can be cleaned up or refactored.</a:t>
            </a:r>
          </a:p>
        </p:txBody>
      </p:sp>
      <p:sp>
        <p:nvSpPr>
          <p:cNvPr id="4" name="Slide Number Placeholder 3"/>
          <p:cNvSpPr>
            <a:spLocks noGrp="1"/>
          </p:cNvSpPr>
          <p:nvPr>
            <p:ph type="sldNum" sz="quarter" idx="5"/>
          </p:nvPr>
        </p:nvSpPr>
        <p:spPr/>
        <p:txBody>
          <a:bodyPr/>
          <a:lstStyle/>
          <a:p>
            <a:fld id="{C2EFE9EF-F762-4DF5-8143-5A55D0D4C0A6}" type="slidenum">
              <a:rPr lang="en-US" smtClean="0"/>
              <a:t>74</a:t>
            </a:fld>
            <a:endParaRPr lang="en-US"/>
          </a:p>
        </p:txBody>
      </p:sp>
    </p:spTree>
    <p:extLst>
      <p:ext uri="{BB962C8B-B14F-4D97-AF65-F5344CB8AC3E}">
        <p14:creationId xmlns:p14="http://schemas.microsoft.com/office/powerpoint/2010/main" val="4249991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a:t>
            </a:r>
            <a:r>
              <a:rPr lang="en-US" dirty="0"/>
              <a:t> Clean up data. This means that there needs to be a strategy to clean up data, preferably automatically. I think we all know the problem of test systems that write some data to the hard drive and the data needs to be kept there for a while to be able to check the test results. But at some point, it needs to be deleted, otherwise the hard drive will be at some point at capacity. There has to be policies for this because cleaning up manually is a hustle and can be forgotten.</a:t>
            </a:r>
          </a:p>
          <a:p>
            <a:r>
              <a:rPr lang="en-US" dirty="0"/>
              <a:t>It so tempting to not want to deal with these kinds of issues and just buy a new storage system if the old one is full. But that’s not sustainable and the new data storage will again consume more energy.</a:t>
            </a:r>
          </a:p>
          <a:p>
            <a:r>
              <a:rPr lang="en-US" dirty="0"/>
              <a:t>This is like the clean up code issue. It has to be constantly worked on, in order to not spiral out of control.</a:t>
            </a:r>
          </a:p>
        </p:txBody>
      </p:sp>
      <p:sp>
        <p:nvSpPr>
          <p:cNvPr id="4" name="Slide Number Placeholder 3"/>
          <p:cNvSpPr>
            <a:spLocks noGrp="1"/>
          </p:cNvSpPr>
          <p:nvPr>
            <p:ph type="sldNum" sz="quarter" idx="5"/>
          </p:nvPr>
        </p:nvSpPr>
        <p:spPr/>
        <p:txBody>
          <a:bodyPr/>
          <a:lstStyle/>
          <a:p>
            <a:fld id="{C2EFE9EF-F762-4DF5-8143-5A55D0D4C0A6}" type="slidenum">
              <a:rPr lang="en-US" smtClean="0"/>
              <a:t>75</a:t>
            </a:fld>
            <a:endParaRPr lang="en-US"/>
          </a:p>
        </p:txBody>
      </p:sp>
    </p:spTree>
    <p:extLst>
      <p:ext uri="{BB962C8B-B14F-4D97-AF65-F5344CB8AC3E}">
        <p14:creationId xmlns:p14="http://schemas.microsoft.com/office/powerpoint/2010/main" val="13032973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Tina: </a:t>
            </a:r>
            <a:r>
              <a:rPr lang="en-US" dirty="0"/>
              <a:t>To conclude</a:t>
            </a:r>
          </a:p>
        </p:txBody>
      </p:sp>
      <p:sp>
        <p:nvSpPr>
          <p:cNvPr id="4" name="Slide Number Placeholder 3"/>
          <p:cNvSpPr>
            <a:spLocks noGrp="1"/>
          </p:cNvSpPr>
          <p:nvPr>
            <p:ph type="sldNum" sz="quarter" idx="5"/>
          </p:nvPr>
        </p:nvSpPr>
        <p:spPr/>
        <p:txBody>
          <a:bodyPr/>
          <a:lstStyle/>
          <a:p>
            <a:fld id="{C2EFE9EF-F762-4DF5-8143-5A55D0D4C0A6}" type="slidenum">
              <a:rPr lang="en-US" smtClean="0"/>
              <a:t>76</a:t>
            </a:fld>
            <a:endParaRPr lang="en-US"/>
          </a:p>
        </p:txBody>
      </p:sp>
    </p:spTree>
    <p:extLst>
      <p:ext uri="{BB962C8B-B14F-4D97-AF65-F5344CB8AC3E}">
        <p14:creationId xmlns:p14="http://schemas.microsoft.com/office/powerpoint/2010/main" val="34800116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Hendrik: </a:t>
            </a:r>
            <a:r>
              <a:rPr lang="en-US" dirty="0"/>
              <a:t>Worldwide energy consumption is on the rise. </a:t>
            </a:r>
            <a:r>
              <a:rPr lang="de-DE" b="1" dirty="0"/>
              <a:t>(Cl)</a:t>
            </a:r>
            <a:r>
              <a:rPr lang="en-US" b="1" dirty="0"/>
              <a:t> </a:t>
            </a:r>
            <a:r>
              <a:rPr lang="en-US" dirty="0"/>
              <a:t>This has many reasons, like the acceleration of AI services, especially in the recent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(Cl)</a:t>
            </a:r>
            <a:r>
              <a:rPr lang="en-US" b="1" dirty="0"/>
              <a:t> </a:t>
            </a:r>
            <a:r>
              <a:rPr lang="en-US" dirty="0"/>
              <a:t>We saw that programming languages which are compiled directly to machine code are the most time efficient and that correlates directly to the CO2 emissions. </a:t>
            </a:r>
            <a:r>
              <a:rPr lang="de-DE" b="1" dirty="0"/>
              <a:t>(Cl)</a:t>
            </a:r>
            <a:r>
              <a:rPr lang="en-US" dirty="0"/>
              <a:t> While RAM plays a role, it’s not nearly as big as the CPU.</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(Cl)</a:t>
            </a:r>
            <a:r>
              <a:rPr lang="en-US" b="1" dirty="0"/>
              <a:t> </a:t>
            </a:r>
            <a:r>
              <a:rPr lang="en-US" dirty="0"/>
              <a:t>But there are more things to consider when choosing a programming language, like if it’s fit </a:t>
            </a:r>
            <a:r>
              <a:rPr lang="en-US"/>
              <a:t>for your </a:t>
            </a:r>
            <a:r>
              <a:rPr lang="en-US" dirty="0"/>
              <a:t>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(Cl)</a:t>
            </a:r>
            <a:r>
              <a:rPr lang="en-US" b="1" dirty="0"/>
              <a:t> </a:t>
            </a:r>
            <a:r>
              <a:rPr lang="en-US" dirty="0"/>
              <a:t>If this topic is important for you, you can use tools to measure the energy consumption of your program and you can even include this into your testing routine.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(CI) </a:t>
            </a:r>
            <a:r>
              <a:rPr lang="en-US" dirty="0"/>
              <a:t>Water consumption and the need of new IT equipment also contribute to environmental damage.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Tina: (CI) </a:t>
            </a:r>
            <a:r>
              <a:rPr lang="en-US" b="0" dirty="0"/>
              <a:t>We also showed how you can already take a lot of small steps in order to have a greener product.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cannot influence directly how sustainable the energy of our countries is produced, we can aim to do small steps ourselves. This includes trying to reduce the CO2 footprint of the programs we write by using efficient languages and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(Cl)</a:t>
            </a:r>
            <a:r>
              <a:rPr lang="en-US" b="1" dirty="0"/>
              <a:t> </a:t>
            </a:r>
            <a:r>
              <a:rPr lang="en-US" dirty="0"/>
              <a:t>This is our own contribution into a greener future.</a:t>
            </a:r>
          </a:p>
        </p:txBody>
      </p:sp>
      <p:sp>
        <p:nvSpPr>
          <p:cNvPr id="4" name="Slide Number Placeholder 3"/>
          <p:cNvSpPr>
            <a:spLocks noGrp="1"/>
          </p:cNvSpPr>
          <p:nvPr>
            <p:ph type="sldNum" sz="quarter" idx="5"/>
          </p:nvPr>
        </p:nvSpPr>
        <p:spPr/>
        <p:txBody>
          <a:bodyPr/>
          <a:lstStyle/>
          <a:p>
            <a:fld id="{C2EFE9EF-F762-4DF5-8143-5A55D0D4C0A6}" type="slidenum">
              <a:rPr lang="en-US" smtClean="0"/>
              <a:t>77</a:t>
            </a:fld>
            <a:endParaRPr lang="en-US"/>
          </a:p>
        </p:txBody>
      </p:sp>
    </p:spTree>
    <p:extLst>
      <p:ext uri="{BB962C8B-B14F-4D97-AF65-F5344CB8AC3E}">
        <p14:creationId xmlns:p14="http://schemas.microsoft.com/office/powerpoint/2010/main" val="39686883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C2EFE9EF-F762-4DF5-8143-5A55D0D4C0A6}" type="slidenum">
              <a:rPr lang="en-US" smtClean="0"/>
              <a:t>78</a:t>
            </a:fld>
            <a:endParaRPr lang="en-US"/>
          </a:p>
        </p:txBody>
      </p:sp>
    </p:spTree>
    <p:extLst>
      <p:ext uri="{BB962C8B-B14F-4D97-AF65-F5344CB8AC3E}">
        <p14:creationId xmlns:p14="http://schemas.microsoft.com/office/powerpoint/2010/main" val="245998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79</a:t>
            </a:fld>
            <a:endParaRPr lang="en-US"/>
          </a:p>
        </p:txBody>
      </p:sp>
    </p:spTree>
    <p:extLst>
      <p:ext uri="{BB962C8B-B14F-4D97-AF65-F5344CB8AC3E}">
        <p14:creationId xmlns:p14="http://schemas.microsoft.com/office/powerpoint/2010/main" val="4289076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Hendrik: </a:t>
            </a:r>
            <a:r>
              <a:rPr lang="en-US" dirty="0"/>
              <a:t>Blockchain and cryptocurrencies: The spread of cryptocurrencies such as Bitcoin has greatly increased energy consumption in data centers that carry out so-called mining activities. Mining requires a large number of computing operations, which are carried out in specialized data centers.</a:t>
            </a:r>
          </a:p>
        </p:txBody>
      </p:sp>
      <p:sp>
        <p:nvSpPr>
          <p:cNvPr id="4" name="Foliennummernplatzhalter 3"/>
          <p:cNvSpPr>
            <a:spLocks noGrp="1"/>
          </p:cNvSpPr>
          <p:nvPr>
            <p:ph type="sldNum" sz="quarter" idx="5"/>
          </p:nvPr>
        </p:nvSpPr>
        <p:spPr/>
        <p:txBody>
          <a:bodyPr/>
          <a:lstStyle/>
          <a:p>
            <a:fld id="{C2EFE9EF-F762-4DF5-8143-5A55D0D4C0A6}" type="slidenum">
              <a:rPr lang="en-US" smtClean="0"/>
              <a:t>8</a:t>
            </a:fld>
            <a:endParaRPr lang="en-US"/>
          </a:p>
        </p:txBody>
      </p:sp>
    </p:spTree>
    <p:extLst>
      <p:ext uri="{BB962C8B-B14F-4D97-AF65-F5344CB8AC3E}">
        <p14:creationId xmlns:p14="http://schemas.microsoft.com/office/powerpoint/2010/main" val="12046682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FE9EF-F762-4DF5-8143-5A55D0D4C0A6}" type="slidenum">
              <a:rPr lang="en-US" smtClean="0"/>
              <a:t>80</a:t>
            </a:fld>
            <a:endParaRPr lang="en-US"/>
          </a:p>
        </p:txBody>
      </p:sp>
    </p:spTree>
    <p:extLst>
      <p:ext uri="{BB962C8B-B14F-4D97-AF65-F5344CB8AC3E}">
        <p14:creationId xmlns:p14="http://schemas.microsoft.com/office/powerpoint/2010/main" val="412697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Tina: </a:t>
            </a:r>
            <a:r>
              <a:rPr lang="en-US" dirty="0"/>
              <a:t>Increased availability and redundancy requirements: Companies and organizations are increasingly demanding higher availability and resilience of their IT services. To meet these requirements, many data centers operate redundant systems and storage capacities, which increases energy consumption.</a:t>
            </a:r>
          </a:p>
        </p:txBody>
      </p:sp>
      <p:sp>
        <p:nvSpPr>
          <p:cNvPr id="4" name="Foliennummernplatzhalter 3"/>
          <p:cNvSpPr>
            <a:spLocks noGrp="1"/>
          </p:cNvSpPr>
          <p:nvPr>
            <p:ph type="sldNum" sz="quarter" idx="5"/>
          </p:nvPr>
        </p:nvSpPr>
        <p:spPr/>
        <p:txBody>
          <a:bodyPr/>
          <a:lstStyle/>
          <a:p>
            <a:fld id="{C2EFE9EF-F762-4DF5-8143-5A55D0D4C0A6}" type="slidenum">
              <a:rPr lang="en-US" smtClean="0"/>
              <a:t>9</a:t>
            </a:fld>
            <a:endParaRPr lang="en-US"/>
          </a:p>
        </p:txBody>
      </p:sp>
    </p:spTree>
    <p:extLst>
      <p:ext uri="{BB962C8B-B14F-4D97-AF65-F5344CB8AC3E}">
        <p14:creationId xmlns:p14="http://schemas.microsoft.com/office/powerpoint/2010/main" val="1953820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rgbClr val="72B53F"/>
            </a:gs>
            <a:gs pos="93000">
              <a:schemeClr val="accent6">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D223-9F74-79AC-89CD-B62AB90F08F1}"/>
              </a:ext>
            </a:extLst>
          </p:cNvPr>
          <p:cNvSpPr>
            <a:spLocks noGrp="1"/>
          </p:cNvSpPr>
          <p:nvPr>
            <p:ph type="ctrTitle"/>
          </p:nvPr>
        </p:nvSpPr>
        <p:spPr>
          <a:xfrm>
            <a:off x="4363451" y="3146617"/>
            <a:ext cx="7105634" cy="1669294"/>
          </a:xfrm>
        </p:spPr>
        <p:txBody>
          <a:bodyPr anchor="b"/>
          <a:lstStyle>
            <a:lvl1pPr algn="ctr">
              <a:defRPr sz="6000" b="0">
                <a:solidFill>
                  <a:schemeClr val="bg1"/>
                </a:solidFill>
                <a:latin typeface="Trebuchet MS" panose="020B0603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CCD4AC9-EAC6-4DF9-AAB1-2BF0E6AF094E}"/>
              </a:ext>
            </a:extLst>
          </p:cNvPr>
          <p:cNvSpPr>
            <a:spLocks noGrp="1"/>
          </p:cNvSpPr>
          <p:nvPr>
            <p:ph type="subTitle" idx="1"/>
          </p:nvPr>
        </p:nvSpPr>
        <p:spPr>
          <a:xfrm>
            <a:off x="4362383" y="5040296"/>
            <a:ext cx="7106702" cy="1376829"/>
          </a:xfrm>
        </p:spPr>
        <p:txBody>
          <a:bodyPr/>
          <a:lstStyle>
            <a:lvl1pPr marL="0" indent="0" algn="ctr">
              <a:buNone/>
              <a:defRPr sz="2400" b="0">
                <a:solidFill>
                  <a:schemeClr val="bg1"/>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Freeform: Shape 20">
            <a:extLst>
              <a:ext uri="{FF2B5EF4-FFF2-40B4-BE49-F238E27FC236}">
                <a16:creationId xmlns:a16="http://schemas.microsoft.com/office/drawing/2014/main" id="{551A09DC-F070-DAE9-BCF7-4FD339E163F6}"/>
              </a:ext>
            </a:extLst>
          </p:cNvPr>
          <p:cNvSpPr/>
          <p:nvPr userDrawn="1"/>
        </p:nvSpPr>
        <p:spPr>
          <a:xfrm>
            <a:off x="9167045" y="-36289"/>
            <a:ext cx="3042959" cy="2997305"/>
          </a:xfrm>
          <a:custGeom>
            <a:avLst/>
            <a:gdLst>
              <a:gd name="connsiteX0" fmla="*/ 411708 w 3042959"/>
              <a:gd name="connsiteY0" fmla="*/ 0 h 2997305"/>
              <a:gd name="connsiteX1" fmla="*/ 3042959 w 3042959"/>
              <a:gd name="connsiteY1" fmla="*/ 0 h 2997305"/>
              <a:gd name="connsiteX2" fmla="*/ 3042959 w 3042959"/>
              <a:gd name="connsiteY2" fmla="*/ 2545860 h 2997305"/>
              <a:gd name="connsiteX3" fmla="*/ 3008205 w 3042959"/>
              <a:gd name="connsiteY3" fmla="*/ 2577446 h 2997305"/>
              <a:gd name="connsiteX4" fmla="*/ 1838652 w 3042959"/>
              <a:gd name="connsiteY4" fmla="*/ 2997305 h 2997305"/>
              <a:gd name="connsiteX5" fmla="*/ 0 w 3042959"/>
              <a:gd name="connsiteY5" fmla="*/ 1158653 h 2997305"/>
              <a:gd name="connsiteX6" fmla="*/ 314013 w 3042959"/>
              <a:gd name="connsiteY6" fmla="*/ 130646 h 299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2959" h="2997305">
                <a:moveTo>
                  <a:pt x="411708" y="0"/>
                </a:moveTo>
                <a:lnTo>
                  <a:pt x="3042959" y="0"/>
                </a:lnTo>
                <a:lnTo>
                  <a:pt x="3042959" y="2545860"/>
                </a:lnTo>
                <a:lnTo>
                  <a:pt x="3008205" y="2577446"/>
                </a:lnTo>
                <a:cubicBezTo>
                  <a:pt x="2690378" y="2839741"/>
                  <a:pt x="2282915" y="2997305"/>
                  <a:pt x="1838652" y="2997305"/>
                </a:cubicBezTo>
                <a:cubicBezTo>
                  <a:pt x="823193" y="2997305"/>
                  <a:pt x="0" y="2174112"/>
                  <a:pt x="0" y="1158653"/>
                </a:cubicBezTo>
                <a:cubicBezTo>
                  <a:pt x="0" y="777856"/>
                  <a:pt x="115762" y="424096"/>
                  <a:pt x="314013" y="130646"/>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0043375-893C-BE25-A7E3-FA3E99D3261E}"/>
              </a:ext>
            </a:extLst>
          </p:cNvPr>
          <p:cNvSpPr/>
          <p:nvPr userDrawn="1"/>
        </p:nvSpPr>
        <p:spPr>
          <a:xfrm>
            <a:off x="3377752" y="-51087"/>
            <a:ext cx="4713482" cy="2827728"/>
          </a:xfrm>
          <a:custGeom>
            <a:avLst/>
            <a:gdLst>
              <a:gd name="connsiteX0" fmla="*/ 47274 w 4713482"/>
              <a:gd name="connsiteY0" fmla="*/ 0 h 2827728"/>
              <a:gd name="connsiteX1" fmla="*/ 4666209 w 4713482"/>
              <a:gd name="connsiteY1" fmla="*/ 0 h 2827728"/>
              <a:gd name="connsiteX2" fmla="*/ 4701315 w 4713482"/>
              <a:gd name="connsiteY2" fmla="*/ 230024 h 2827728"/>
              <a:gd name="connsiteX3" fmla="*/ 4713482 w 4713482"/>
              <a:gd name="connsiteY3" fmla="*/ 470987 h 2827728"/>
              <a:gd name="connsiteX4" fmla="*/ 2356741 w 4713482"/>
              <a:gd name="connsiteY4" fmla="*/ 2827728 h 2827728"/>
              <a:gd name="connsiteX5" fmla="*/ 0 w 4713482"/>
              <a:gd name="connsiteY5" fmla="*/ 470987 h 2827728"/>
              <a:gd name="connsiteX6" fmla="*/ 12168 w 4713482"/>
              <a:gd name="connsiteY6" fmla="*/ 230024 h 282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3482" h="2827728">
                <a:moveTo>
                  <a:pt x="47274" y="0"/>
                </a:moveTo>
                <a:lnTo>
                  <a:pt x="4666209" y="0"/>
                </a:lnTo>
                <a:lnTo>
                  <a:pt x="4701315" y="230024"/>
                </a:lnTo>
                <a:cubicBezTo>
                  <a:pt x="4709361" y="309251"/>
                  <a:pt x="4713482" y="389637"/>
                  <a:pt x="4713482" y="470987"/>
                </a:cubicBezTo>
                <a:cubicBezTo>
                  <a:pt x="4713482" y="1772579"/>
                  <a:pt x="3658333" y="2827728"/>
                  <a:pt x="2356741" y="2827728"/>
                </a:cubicBezTo>
                <a:cubicBezTo>
                  <a:pt x="1055149" y="2827728"/>
                  <a:pt x="0" y="1772579"/>
                  <a:pt x="0" y="470987"/>
                </a:cubicBezTo>
                <a:cubicBezTo>
                  <a:pt x="0" y="389637"/>
                  <a:pt x="4122" y="309251"/>
                  <a:pt x="12168" y="23002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5D3C181-660B-1FC0-D5B3-29B986C6368B}"/>
              </a:ext>
            </a:extLst>
          </p:cNvPr>
          <p:cNvSpPr/>
          <p:nvPr userDrawn="1"/>
        </p:nvSpPr>
        <p:spPr>
          <a:xfrm>
            <a:off x="0" y="872426"/>
            <a:ext cx="3708734" cy="5735942"/>
          </a:xfrm>
          <a:custGeom>
            <a:avLst/>
            <a:gdLst>
              <a:gd name="connsiteX0" fmla="*/ 840763 w 3708734"/>
              <a:gd name="connsiteY0" fmla="*/ 0 h 5735942"/>
              <a:gd name="connsiteX1" fmla="*/ 3708734 w 3708734"/>
              <a:gd name="connsiteY1" fmla="*/ 2867971 h 5735942"/>
              <a:gd name="connsiteX2" fmla="*/ 840763 w 3708734"/>
              <a:gd name="connsiteY2" fmla="*/ 5735942 h 5735942"/>
              <a:gd name="connsiteX3" fmla="*/ 262767 w 3708734"/>
              <a:gd name="connsiteY3" fmla="*/ 5677675 h 5735942"/>
              <a:gd name="connsiteX4" fmla="*/ 0 w 3708734"/>
              <a:gd name="connsiteY4" fmla="*/ 5610111 h 5735942"/>
              <a:gd name="connsiteX5" fmla="*/ 0 w 3708734"/>
              <a:gd name="connsiteY5" fmla="*/ 125831 h 5735942"/>
              <a:gd name="connsiteX6" fmla="*/ 262767 w 3708734"/>
              <a:gd name="connsiteY6" fmla="*/ 58267 h 5735942"/>
              <a:gd name="connsiteX7" fmla="*/ 840763 w 3708734"/>
              <a:gd name="connsiteY7" fmla="*/ 0 h 57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8734" h="5735942">
                <a:moveTo>
                  <a:pt x="840763" y="0"/>
                </a:moveTo>
                <a:cubicBezTo>
                  <a:pt x="2424700" y="0"/>
                  <a:pt x="3708734" y="1284034"/>
                  <a:pt x="3708734" y="2867971"/>
                </a:cubicBezTo>
                <a:cubicBezTo>
                  <a:pt x="3708734" y="4451908"/>
                  <a:pt x="2424700" y="5735942"/>
                  <a:pt x="840763" y="5735942"/>
                </a:cubicBezTo>
                <a:cubicBezTo>
                  <a:pt x="642771" y="5735942"/>
                  <a:pt x="449465" y="5715879"/>
                  <a:pt x="262767" y="5677675"/>
                </a:cubicBezTo>
                <a:lnTo>
                  <a:pt x="0" y="5610111"/>
                </a:lnTo>
                <a:lnTo>
                  <a:pt x="0" y="125831"/>
                </a:lnTo>
                <a:lnTo>
                  <a:pt x="262767" y="58267"/>
                </a:lnTo>
                <a:cubicBezTo>
                  <a:pt x="449465" y="20063"/>
                  <a:pt x="642771" y="0"/>
                  <a:pt x="840763"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Arc 9">
            <a:extLst>
              <a:ext uri="{FF2B5EF4-FFF2-40B4-BE49-F238E27FC236}">
                <a16:creationId xmlns:a16="http://schemas.microsoft.com/office/drawing/2014/main" id="{7B51666F-B7B4-2F1E-3FB3-2529A554C2F6}"/>
              </a:ext>
            </a:extLst>
          </p:cNvPr>
          <p:cNvSpPr/>
          <p:nvPr userDrawn="1"/>
        </p:nvSpPr>
        <p:spPr>
          <a:xfrm>
            <a:off x="-2392100" y="507534"/>
            <a:ext cx="6465727" cy="6465727"/>
          </a:xfrm>
          <a:prstGeom prst="arc">
            <a:avLst>
              <a:gd name="adj1" fmla="val 21161735"/>
              <a:gd name="adj2" fmla="val 3382131"/>
            </a:avLst>
          </a:prstGeom>
          <a:ln w="111125" cap="rnd">
            <a:solidFill>
              <a:srgbClr val="70C133"/>
            </a:solidFill>
            <a:prstDash val="dash"/>
            <a:extLst>
              <a:ext uri="{C807C97D-BFC1-408E-A445-0C87EB9F89A2}">
                <ask:lineSketchStyleProps xmlns:ask="http://schemas.microsoft.com/office/drawing/2018/sketchyshapes" sd="1219033472">
                  <a:custGeom>
                    <a:avLst/>
                    <a:gdLst>
                      <a:gd name="connsiteX0" fmla="*/ 6439491 w 6465727"/>
                      <a:gd name="connsiteY0" fmla="*/ 2821834 h 6465727"/>
                      <a:gd name="connsiteX1" fmla="*/ 5023366 w 6465727"/>
                      <a:gd name="connsiteY1" fmla="*/ 5924612 h 6465727"/>
                      <a:gd name="connsiteX2" fmla="*/ 4689139 w 6465727"/>
                      <a:gd name="connsiteY2" fmla="*/ 5422152 h 6465727"/>
                      <a:gd name="connsiteX3" fmla="*/ 4408627 w 6465727"/>
                      <a:gd name="connsiteY3" fmla="*/ 5000445 h 6465727"/>
                      <a:gd name="connsiteX4" fmla="*/ 4146020 w 6465727"/>
                      <a:gd name="connsiteY4" fmla="*/ 4605655 h 6465727"/>
                      <a:gd name="connsiteX5" fmla="*/ 3829698 w 6465727"/>
                      <a:gd name="connsiteY5" fmla="*/ 4130113 h 6465727"/>
                      <a:gd name="connsiteX6" fmla="*/ 3549186 w 6465727"/>
                      <a:gd name="connsiteY6" fmla="*/ 3708406 h 6465727"/>
                      <a:gd name="connsiteX7" fmla="*/ 3232864 w 6465727"/>
                      <a:gd name="connsiteY7" fmla="*/ 3232864 h 6465727"/>
                      <a:gd name="connsiteX8" fmla="*/ 3703169 w 6465727"/>
                      <a:gd name="connsiteY8" fmla="*/ 3172580 h 6465727"/>
                      <a:gd name="connsiteX9" fmla="*/ 4237607 w 6465727"/>
                      <a:gd name="connsiteY9" fmla="*/ 3104075 h 6465727"/>
                      <a:gd name="connsiteX10" fmla="*/ 4836178 w 6465727"/>
                      <a:gd name="connsiteY10" fmla="*/ 3027349 h 6465727"/>
                      <a:gd name="connsiteX11" fmla="*/ 5338549 w 6465727"/>
                      <a:gd name="connsiteY11" fmla="*/ 2962954 h 6465727"/>
                      <a:gd name="connsiteX12" fmla="*/ 5840921 w 6465727"/>
                      <a:gd name="connsiteY12" fmla="*/ 2898560 h 6465727"/>
                      <a:gd name="connsiteX13" fmla="*/ 6439491 w 6465727"/>
                      <a:gd name="connsiteY13" fmla="*/ 2821834 h 6465727"/>
                      <a:gd name="connsiteX0" fmla="*/ 6439491 w 6465727"/>
                      <a:gd name="connsiteY0" fmla="*/ 2821834 h 6465727"/>
                      <a:gd name="connsiteX1" fmla="*/ 5023366 w 6465727"/>
                      <a:gd name="connsiteY1" fmla="*/ 5924612 h 6465727"/>
                    </a:gdLst>
                    <a:ahLst/>
                    <a:cxnLst>
                      <a:cxn ang="0">
                        <a:pos x="connsiteX0" y="connsiteY0"/>
                      </a:cxn>
                      <a:cxn ang="0">
                        <a:pos x="connsiteX1" y="connsiteY1"/>
                      </a:cxn>
                    </a:cxnLst>
                    <a:rect l="l" t="t" r="r" b="b"/>
                    <a:pathLst>
                      <a:path w="6465727" h="6465727" stroke="0" extrusionOk="0">
                        <a:moveTo>
                          <a:pt x="6439491" y="2821834"/>
                        </a:moveTo>
                        <a:cubicBezTo>
                          <a:pt x="6309158" y="3864417"/>
                          <a:pt x="5813261" y="5331447"/>
                          <a:pt x="5023366" y="5924612"/>
                        </a:cubicBezTo>
                        <a:cubicBezTo>
                          <a:pt x="4915278" y="5768687"/>
                          <a:pt x="4806647" y="5503296"/>
                          <a:pt x="4689139" y="5422152"/>
                        </a:cubicBezTo>
                        <a:cubicBezTo>
                          <a:pt x="4571630" y="5341008"/>
                          <a:pt x="4562718" y="5152289"/>
                          <a:pt x="4408627" y="5000445"/>
                        </a:cubicBezTo>
                        <a:cubicBezTo>
                          <a:pt x="4254536" y="4848601"/>
                          <a:pt x="4285441" y="4772089"/>
                          <a:pt x="4146020" y="4605655"/>
                        </a:cubicBezTo>
                        <a:cubicBezTo>
                          <a:pt x="4006599" y="4439221"/>
                          <a:pt x="3982935" y="4299971"/>
                          <a:pt x="3829698" y="4130113"/>
                        </a:cubicBezTo>
                        <a:cubicBezTo>
                          <a:pt x="3676461" y="3960255"/>
                          <a:pt x="3710583" y="3880351"/>
                          <a:pt x="3549186" y="3708406"/>
                        </a:cubicBezTo>
                        <a:cubicBezTo>
                          <a:pt x="3387789" y="3536461"/>
                          <a:pt x="3380690" y="3403378"/>
                          <a:pt x="3232864" y="3232864"/>
                        </a:cubicBezTo>
                        <a:cubicBezTo>
                          <a:pt x="3329993" y="3169607"/>
                          <a:pt x="3521312" y="3252400"/>
                          <a:pt x="3703169" y="3172580"/>
                        </a:cubicBezTo>
                        <a:cubicBezTo>
                          <a:pt x="3885026" y="3092760"/>
                          <a:pt x="4023430" y="3144770"/>
                          <a:pt x="4237607" y="3104075"/>
                        </a:cubicBezTo>
                        <a:cubicBezTo>
                          <a:pt x="4451784" y="3063380"/>
                          <a:pt x="4655384" y="3103224"/>
                          <a:pt x="4836178" y="3027349"/>
                        </a:cubicBezTo>
                        <a:cubicBezTo>
                          <a:pt x="5016972" y="2951474"/>
                          <a:pt x="5110012" y="3020489"/>
                          <a:pt x="5338549" y="2962954"/>
                        </a:cubicBezTo>
                        <a:cubicBezTo>
                          <a:pt x="5567086" y="2905419"/>
                          <a:pt x="5606528" y="2973488"/>
                          <a:pt x="5840921" y="2898560"/>
                        </a:cubicBezTo>
                        <a:cubicBezTo>
                          <a:pt x="6075314" y="2823632"/>
                          <a:pt x="6236848" y="2911210"/>
                          <a:pt x="6439491" y="2821834"/>
                        </a:cubicBezTo>
                        <a:close/>
                      </a:path>
                      <a:path w="6465727" h="6465727" fill="none" extrusionOk="0">
                        <a:moveTo>
                          <a:pt x="6439491" y="2821834"/>
                        </a:moveTo>
                        <a:cubicBezTo>
                          <a:pt x="6716423" y="3935604"/>
                          <a:pt x="6062601" y="5170166"/>
                          <a:pt x="5023366" y="5924612"/>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1" name="Graphic 10" descr="Electric Tower with solid fill">
            <a:extLst>
              <a:ext uri="{FF2B5EF4-FFF2-40B4-BE49-F238E27FC236}">
                <a16:creationId xmlns:a16="http://schemas.microsoft.com/office/drawing/2014/main" id="{AD9C6729-4402-D0B6-B4BD-8334D353F4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1390" y="124591"/>
            <a:ext cx="2408613" cy="2408613"/>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12" name="Graphic 11" descr="Programmer female with solid fill">
            <a:extLst>
              <a:ext uri="{FF2B5EF4-FFF2-40B4-BE49-F238E27FC236}">
                <a16:creationId xmlns:a16="http://schemas.microsoft.com/office/drawing/2014/main" id="{C95C37CA-9844-E1AC-91E4-357403331C6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90473" y="-51087"/>
            <a:ext cx="2488039" cy="2488039"/>
          </a:xfrm>
          <a:custGeom>
            <a:avLst/>
            <a:gdLst/>
            <a:ahLst/>
            <a:cxnLst/>
            <a:rect l="l" t="t" r="r" b="b"/>
            <a:pathLst>
              <a:path w="2487175" h="2487175">
                <a:moveTo>
                  <a:pt x="67328" y="0"/>
                </a:moveTo>
                <a:lnTo>
                  <a:pt x="2419847" y="0"/>
                </a:lnTo>
                <a:cubicBezTo>
                  <a:pt x="2457031" y="0"/>
                  <a:pt x="2487175" y="30144"/>
                  <a:pt x="2487175" y="67328"/>
                </a:cubicBezTo>
                <a:lnTo>
                  <a:pt x="2487175" y="2419847"/>
                </a:lnTo>
                <a:cubicBezTo>
                  <a:pt x="2487175" y="2457031"/>
                  <a:pt x="2457031" y="2487175"/>
                  <a:pt x="2419847" y="2487175"/>
                </a:cubicBezTo>
                <a:lnTo>
                  <a:pt x="67328" y="2487175"/>
                </a:lnTo>
                <a:cubicBezTo>
                  <a:pt x="30144" y="2487175"/>
                  <a:pt x="0" y="2457031"/>
                  <a:pt x="0" y="2419847"/>
                </a:cubicBezTo>
                <a:lnTo>
                  <a:pt x="0" y="67328"/>
                </a:lnTo>
                <a:cubicBezTo>
                  <a:pt x="0" y="30144"/>
                  <a:pt x="30144" y="0"/>
                  <a:pt x="67328" y="0"/>
                </a:cubicBezTo>
                <a:close/>
              </a:path>
            </a:pathLst>
          </a:custGeom>
        </p:spPr>
      </p:pic>
      <p:pic>
        <p:nvPicPr>
          <p:cNvPr id="13" name="Graphic 12" descr="Sustainability with solid fill">
            <a:extLst>
              <a:ext uri="{FF2B5EF4-FFF2-40B4-BE49-F238E27FC236}">
                <a16:creationId xmlns:a16="http://schemas.microsoft.com/office/drawing/2014/main" id="{9853FE45-06C2-1801-FED6-4EA02E65156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1976765"/>
            <a:ext cx="3527264" cy="352726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Tree>
    <p:extLst>
      <p:ext uri="{BB962C8B-B14F-4D97-AF65-F5344CB8AC3E}">
        <p14:creationId xmlns:p14="http://schemas.microsoft.com/office/powerpoint/2010/main" val="626072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bg>
      <p:bgPr>
        <a:gradFill>
          <a:gsLst>
            <a:gs pos="0">
              <a:srgbClr val="72B53F"/>
            </a:gs>
            <a:gs pos="93000">
              <a:schemeClr val="accent6">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D223-9F74-79AC-89CD-B62AB90F08F1}"/>
              </a:ext>
            </a:extLst>
          </p:cNvPr>
          <p:cNvSpPr>
            <a:spLocks noGrp="1"/>
          </p:cNvSpPr>
          <p:nvPr>
            <p:ph type="ctrTitle"/>
          </p:nvPr>
        </p:nvSpPr>
        <p:spPr>
          <a:xfrm>
            <a:off x="2806995" y="3146617"/>
            <a:ext cx="8662090" cy="1669294"/>
          </a:xfrm>
        </p:spPr>
        <p:txBody>
          <a:bodyPr anchor="b"/>
          <a:lstStyle>
            <a:lvl1pPr algn="ctr">
              <a:defRPr sz="6000" b="0">
                <a:solidFill>
                  <a:schemeClr val="bg1"/>
                </a:solidFill>
                <a:latin typeface="Trebuchet MS" panose="020B0603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CCD4AC9-EAC6-4DF9-AAB1-2BF0E6AF094E}"/>
              </a:ext>
            </a:extLst>
          </p:cNvPr>
          <p:cNvSpPr>
            <a:spLocks noGrp="1"/>
          </p:cNvSpPr>
          <p:nvPr>
            <p:ph type="subTitle" idx="1"/>
          </p:nvPr>
        </p:nvSpPr>
        <p:spPr>
          <a:xfrm>
            <a:off x="2806995" y="5040296"/>
            <a:ext cx="8662090" cy="1376829"/>
          </a:xfrm>
        </p:spPr>
        <p:txBody>
          <a:bodyPr/>
          <a:lstStyle>
            <a:lvl1pPr marL="0" indent="0" algn="ctr">
              <a:buNone/>
              <a:defRPr sz="2400" b="0">
                <a:solidFill>
                  <a:schemeClr val="bg1"/>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Freeform: Shape 20">
            <a:extLst>
              <a:ext uri="{FF2B5EF4-FFF2-40B4-BE49-F238E27FC236}">
                <a16:creationId xmlns:a16="http://schemas.microsoft.com/office/drawing/2014/main" id="{551A09DC-F070-DAE9-BCF7-4FD339E163F6}"/>
              </a:ext>
            </a:extLst>
          </p:cNvPr>
          <p:cNvSpPr/>
          <p:nvPr userDrawn="1"/>
        </p:nvSpPr>
        <p:spPr>
          <a:xfrm>
            <a:off x="9167045" y="-36289"/>
            <a:ext cx="3042959" cy="2997305"/>
          </a:xfrm>
          <a:custGeom>
            <a:avLst/>
            <a:gdLst>
              <a:gd name="connsiteX0" fmla="*/ 411708 w 3042959"/>
              <a:gd name="connsiteY0" fmla="*/ 0 h 2997305"/>
              <a:gd name="connsiteX1" fmla="*/ 3042959 w 3042959"/>
              <a:gd name="connsiteY1" fmla="*/ 0 h 2997305"/>
              <a:gd name="connsiteX2" fmla="*/ 3042959 w 3042959"/>
              <a:gd name="connsiteY2" fmla="*/ 2545860 h 2997305"/>
              <a:gd name="connsiteX3" fmla="*/ 3008205 w 3042959"/>
              <a:gd name="connsiteY3" fmla="*/ 2577446 h 2997305"/>
              <a:gd name="connsiteX4" fmla="*/ 1838652 w 3042959"/>
              <a:gd name="connsiteY4" fmla="*/ 2997305 h 2997305"/>
              <a:gd name="connsiteX5" fmla="*/ 0 w 3042959"/>
              <a:gd name="connsiteY5" fmla="*/ 1158653 h 2997305"/>
              <a:gd name="connsiteX6" fmla="*/ 314013 w 3042959"/>
              <a:gd name="connsiteY6" fmla="*/ 130646 h 299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2959" h="2997305">
                <a:moveTo>
                  <a:pt x="411708" y="0"/>
                </a:moveTo>
                <a:lnTo>
                  <a:pt x="3042959" y="0"/>
                </a:lnTo>
                <a:lnTo>
                  <a:pt x="3042959" y="2545860"/>
                </a:lnTo>
                <a:lnTo>
                  <a:pt x="3008205" y="2577446"/>
                </a:lnTo>
                <a:cubicBezTo>
                  <a:pt x="2690378" y="2839741"/>
                  <a:pt x="2282915" y="2997305"/>
                  <a:pt x="1838652" y="2997305"/>
                </a:cubicBezTo>
                <a:cubicBezTo>
                  <a:pt x="823193" y="2997305"/>
                  <a:pt x="0" y="2174112"/>
                  <a:pt x="0" y="1158653"/>
                </a:cubicBezTo>
                <a:cubicBezTo>
                  <a:pt x="0" y="777856"/>
                  <a:pt x="115762" y="424096"/>
                  <a:pt x="314013" y="130646"/>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0043375-893C-BE25-A7E3-FA3E99D3261E}"/>
              </a:ext>
            </a:extLst>
          </p:cNvPr>
          <p:cNvSpPr/>
          <p:nvPr userDrawn="1"/>
        </p:nvSpPr>
        <p:spPr>
          <a:xfrm>
            <a:off x="3377752" y="-51087"/>
            <a:ext cx="4713482" cy="2827728"/>
          </a:xfrm>
          <a:custGeom>
            <a:avLst/>
            <a:gdLst>
              <a:gd name="connsiteX0" fmla="*/ 47274 w 4713482"/>
              <a:gd name="connsiteY0" fmla="*/ 0 h 2827728"/>
              <a:gd name="connsiteX1" fmla="*/ 4666209 w 4713482"/>
              <a:gd name="connsiteY1" fmla="*/ 0 h 2827728"/>
              <a:gd name="connsiteX2" fmla="*/ 4701315 w 4713482"/>
              <a:gd name="connsiteY2" fmla="*/ 230024 h 2827728"/>
              <a:gd name="connsiteX3" fmla="*/ 4713482 w 4713482"/>
              <a:gd name="connsiteY3" fmla="*/ 470987 h 2827728"/>
              <a:gd name="connsiteX4" fmla="*/ 2356741 w 4713482"/>
              <a:gd name="connsiteY4" fmla="*/ 2827728 h 2827728"/>
              <a:gd name="connsiteX5" fmla="*/ 0 w 4713482"/>
              <a:gd name="connsiteY5" fmla="*/ 470987 h 2827728"/>
              <a:gd name="connsiteX6" fmla="*/ 12168 w 4713482"/>
              <a:gd name="connsiteY6" fmla="*/ 230024 h 282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3482" h="2827728">
                <a:moveTo>
                  <a:pt x="47274" y="0"/>
                </a:moveTo>
                <a:lnTo>
                  <a:pt x="4666209" y="0"/>
                </a:lnTo>
                <a:lnTo>
                  <a:pt x="4701315" y="230024"/>
                </a:lnTo>
                <a:cubicBezTo>
                  <a:pt x="4709361" y="309251"/>
                  <a:pt x="4713482" y="389637"/>
                  <a:pt x="4713482" y="470987"/>
                </a:cubicBezTo>
                <a:cubicBezTo>
                  <a:pt x="4713482" y="1772579"/>
                  <a:pt x="3658333" y="2827728"/>
                  <a:pt x="2356741" y="2827728"/>
                </a:cubicBezTo>
                <a:cubicBezTo>
                  <a:pt x="1055149" y="2827728"/>
                  <a:pt x="0" y="1772579"/>
                  <a:pt x="0" y="470987"/>
                </a:cubicBezTo>
                <a:cubicBezTo>
                  <a:pt x="0" y="389637"/>
                  <a:pt x="4122" y="309251"/>
                  <a:pt x="12168" y="23002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5D3C181-660B-1FC0-D5B3-29B986C6368B}"/>
              </a:ext>
            </a:extLst>
          </p:cNvPr>
          <p:cNvSpPr/>
          <p:nvPr userDrawn="1"/>
        </p:nvSpPr>
        <p:spPr>
          <a:xfrm>
            <a:off x="0" y="656856"/>
            <a:ext cx="2301941" cy="3560190"/>
          </a:xfrm>
          <a:custGeom>
            <a:avLst/>
            <a:gdLst>
              <a:gd name="connsiteX0" fmla="*/ 840763 w 3708734"/>
              <a:gd name="connsiteY0" fmla="*/ 0 h 5735942"/>
              <a:gd name="connsiteX1" fmla="*/ 3708734 w 3708734"/>
              <a:gd name="connsiteY1" fmla="*/ 2867971 h 5735942"/>
              <a:gd name="connsiteX2" fmla="*/ 840763 w 3708734"/>
              <a:gd name="connsiteY2" fmla="*/ 5735942 h 5735942"/>
              <a:gd name="connsiteX3" fmla="*/ 262767 w 3708734"/>
              <a:gd name="connsiteY3" fmla="*/ 5677675 h 5735942"/>
              <a:gd name="connsiteX4" fmla="*/ 0 w 3708734"/>
              <a:gd name="connsiteY4" fmla="*/ 5610111 h 5735942"/>
              <a:gd name="connsiteX5" fmla="*/ 0 w 3708734"/>
              <a:gd name="connsiteY5" fmla="*/ 125831 h 5735942"/>
              <a:gd name="connsiteX6" fmla="*/ 262767 w 3708734"/>
              <a:gd name="connsiteY6" fmla="*/ 58267 h 5735942"/>
              <a:gd name="connsiteX7" fmla="*/ 840763 w 3708734"/>
              <a:gd name="connsiteY7" fmla="*/ 0 h 57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8734" h="5735942">
                <a:moveTo>
                  <a:pt x="840763" y="0"/>
                </a:moveTo>
                <a:cubicBezTo>
                  <a:pt x="2424700" y="0"/>
                  <a:pt x="3708734" y="1284034"/>
                  <a:pt x="3708734" y="2867971"/>
                </a:cubicBezTo>
                <a:cubicBezTo>
                  <a:pt x="3708734" y="4451908"/>
                  <a:pt x="2424700" y="5735942"/>
                  <a:pt x="840763" y="5735942"/>
                </a:cubicBezTo>
                <a:cubicBezTo>
                  <a:pt x="642771" y="5735942"/>
                  <a:pt x="449465" y="5715879"/>
                  <a:pt x="262767" y="5677675"/>
                </a:cubicBezTo>
                <a:lnTo>
                  <a:pt x="0" y="5610111"/>
                </a:lnTo>
                <a:lnTo>
                  <a:pt x="0" y="125831"/>
                </a:lnTo>
                <a:lnTo>
                  <a:pt x="262767" y="58267"/>
                </a:lnTo>
                <a:cubicBezTo>
                  <a:pt x="449465" y="20063"/>
                  <a:pt x="642771" y="0"/>
                  <a:pt x="840763"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Arc 9">
            <a:extLst>
              <a:ext uri="{FF2B5EF4-FFF2-40B4-BE49-F238E27FC236}">
                <a16:creationId xmlns:a16="http://schemas.microsoft.com/office/drawing/2014/main" id="{7B51666F-B7B4-2F1E-3FB3-2529A554C2F6}"/>
              </a:ext>
            </a:extLst>
          </p:cNvPr>
          <p:cNvSpPr/>
          <p:nvPr userDrawn="1"/>
        </p:nvSpPr>
        <p:spPr>
          <a:xfrm>
            <a:off x="-1437431" y="456951"/>
            <a:ext cx="3960000" cy="3960000"/>
          </a:xfrm>
          <a:prstGeom prst="arc">
            <a:avLst>
              <a:gd name="adj1" fmla="val 21161735"/>
              <a:gd name="adj2" fmla="val 3382131"/>
            </a:avLst>
          </a:prstGeom>
          <a:ln w="111125" cap="rnd">
            <a:solidFill>
              <a:srgbClr val="70C133"/>
            </a:solidFill>
            <a:prstDash val="dash"/>
            <a:extLst>
              <a:ext uri="{C807C97D-BFC1-408E-A445-0C87EB9F89A2}">
                <ask:lineSketchStyleProps xmlns:ask="http://schemas.microsoft.com/office/drawing/2018/sketchyshapes" sd="1219033472">
                  <a:custGeom>
                    <a:avLst/>
                    <a:gdLst>
                      <a:gd name="connsiteX0" fmla="*/ 6439491 w 6465727"/>
                      <a:gd name="connsiteY0" fmla="*/ 2821834 h 6465727"/>
                      <a:gd name="connsiteX1" fmla="*/ 5023366 w 6465727"/>
                      <a:gd name="connsiteY1" fmla="*/ 5924612 h 6465727"/>
                      <a:gd name="connsiteX2" fmla="*/ 4689139 w 6465727"/>
                      <a:gd name="connsiteY2" fmla="*/ 5422152 h 6465727"/>
                      <a:gd name="connsiteX3" fmla="*/ 4408627 w 6465727"/>
                      <a:gd name="connsiteY3" fmla="*/ 5000445 h 6465727"/>
                      <a:gd name="connsiteX4" fmla="*/ 4146020 w 6465727"/>
                      <a:gd name="connsiteY4" fmla="*/ 4605655 h 6465727"/>
                      <a:gd name="connsiteX5" fmla="*/ 3829698 w 6465727"/>
                      <a:gd name="connsiteY5" fmla="*/ 4130113 h 6465727"/>
                      <a:gd name="connsiteX6" fmla="*/ 3549186 w 6465727"/>
                      <a:gd name="connsiteY6" fmla="*/ 3708406 h 6465727"/>
                      <a:gd name="connsiteX7" fmla="*/ 3232864 w 6465727"/>
                      <a:gd name="connsiteY7" fmla="*/ 3232864 h 6465727"/>
                      <a:gd name="connsiteX8" fmla="*/ 3703169 w 6465727"/>
                      <a:gd name="connsiteY8" fmla="*/ 3172580 h 6465727"/>
                      <a:gd name="connsiteX9" fmla="*/ 4237607 w 6465727"/>
                      <a:gd name="connsiteY9" fmla="*/ 3104075 h 6465727"/>
                      <a:gd name="connsiteX10" fmla="*/ 4836178 w 6465727"/>
                      <a:gd name="connsiteY10" fmla="*/ 3027349 h 6465727"/>
                      <a:gd name="connsiteX11" fmla="*/ 5338549 w 6465727"/>
                      <a:gd name="connsiteY11" fmla="*/ 2962954 h 6465727"/>
                      <a:gd name="connsiteX12" fmla="*/ 5840921 w 6465727"/>
                      <a:gd name="connsiteY12" fmla="*/ 2898560 h 6465727"/>
                      <a:gd name="connsiteX13" fmla="*/ 6439491 w 6465727"/>
                      <a:gd name="connsiteY13" fmla="*/ 2821834 h 6465727"/>
                      <a:gd name="connsiteX0" fmla="*/ 6439491 w 6465727"/>
                      <a:gd name="connsiteY0" fmla="*/ 2821834 h 6465727"/>
                      <a:gd name="connsiteX1" fmla="*/ 5023366 w 6465727"/>
                      <a:gd name="connsiteY1" fmla="*/ 5924612 h 6465727"/>
                    </a:gdLst>
                    <a:ahLst/>
                    <a:cxnLst>
                      <a:cxn ang="0">
                        <a:pos x="connsiteX0" y="connsiteY0"/>
                      </a:cxn>
                      <a:cxn ang="0">
                        <a:pos x="connsiteX1" y="connsiteY1"/>
                      </a:cxn>
                    </a:cxnLst>
                    <a:rect l="l" t="t" r="r" b="b"/>
                    <a:pathLst>
                      <a:path w="6465727" h="6465727" stroke="0" extrusionOk="0">
                        <a:moveTo>
                          <a:pt x="6439491" y="2821834"/>
                        </a:moveTo>
                        <a:cubicBezTo>
                          <a:pt x="6309158" y="3864417"/>
                          <a:pt x="5813261" y="5331447"/>
                          <a:pt x="5023366" y="5924612"/>
                        </a:cubicBezTo>
                        <a:cubicBezTo>
                          <a:pt x="4915278" y="5768687"/>
                          <a:pt x="4806647" y="5503296"/>
                          <a:pt x="4689139" y="5422152"/>
                        </a:cubicBezTo>
                        <a:cubicBezTo>
                          <a:pt x="4571630" y="5341008"/>
                          <a:pt x="4562718" y="5152289"/>
                          <a:pt x="4408627" y="5000445"/>
                        </a:cubicBezTo>
                        <a:cubicBezTo>
                          <a:pt x="4254536" y="4848601"/>
                          <a:pt x="4285441" y="4772089"/>
                          <a:pt x="4146020" y="4605655"/>
                        </a:cubicBezTo>
                        <a:cubicBezTo>
                          <a:pt x="4006599" y="4439221"/>
                          <a:pt x="3982935" y="4299971"/>
                          <a:pt x="3829698" y="4130113"/>
                        </a:cubicBezTo>
                        <a:cubicBezTo>
                          <a:pt x="3676461" y="3960255"/>
                          <a:pt x="3710583" y="3880351"/>
                          <a:pt x="3549186" y="3708406"/>
                        </a:cubicBezTo>
                        <a:cubicBezTo>
                          <a:pt x="3387789" y="3536461"/>
                          <a:pt x="3380690" y="3403378"/>
                          <a:pt x="3232864" y="3232864"/>
                        </a:cubicBezTo>
                        <a:cubicBezTo>
                          <a:pt x="3329993" y="3169607"/>
                          <a:pt x="3521312" y="3252400"/>
                          <a:pt x="3703169" y="3172580"/>
                        </a:cubicBezTo>
                        <a:cubicBezTo>
                          <a:pt x="3885026" y="3092760"/>
                          <a:pt x="4023430" y="3144770"/>
                          <a:pt x="4237607" y="3104075"/>
                        </a:cubicBezTo>
                        <a:cubicBezTo>
                          <a:pt x="4451784" y="3063380"/>
                          <a:pt x="4655384" y="3103224"/>
                          <a:pt x="4836178" y="3027349"/>
                        </a:cubicBezTo>
                        <a:cubicBezTo>
                          <a:pt x="5016972" y="2951474"/>
                          <a:pt x="5110012" y="3020489"/>
                          <a:pt x="5338549" y="2962954"/>
                        </a:cubicBezTo>
                        <a:cubicBezTo>
                          <a:pt x="5567086" y="2905419"/>
                          <a:pt x="5606528" y="2973488"/>
                          <a:pt x="5840921" y="2898560"/>
                        </a:cubicBezTo>
                        <a:cubicBezTo>
                          <a:pt x="6075314" y="2823632"/>
                          <a:pt x="6236848" y="2911210"/>
                          <a:pt x="6439491" y="2821834"/>
                        </a:cubicBezTo>
                        <a:close/>
                      </a:path>
                      <a:path w="6465727" h="6465727" fill="none" extrusionOk="0">
                        <a:moveTo>
                          <a:pt x="6439491" y="2821834"/>
                        </a:moveTo>
                        <a:cubicBezTo>
                          <a:pt x="6716423" y="3935604"/>
                          <a:pt x="6062601" y="5170166"/>
                          <a:pt x="5023366" y="5924612"/>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1" name="Graphic 10" descr="Electric Tower with solid fill">
            <a:extLst>
              <a:ext uri="{FF2B5EF4-FFF2-40B4-BE49-F238E27FC236}">
                <a16:creationId xmlns:a16="http://schemas.microsoft.com/office/drawing/2014/main" id="{AD9C6729-4402-D0B6-B4BD-8334D353F4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1390" y="124591"/>
            <a:ext cx="2408613" cy="2408613"/>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12" name="Graphic 11" descr="Programmer female with solid fill">
            <a:extLst>
              <a:ext uri="{FF2B5EF4-FFF2-40B4-BE49-F238E27FC236}">
                <a16:creationId xmlns:a16="http://schemas.microsoft.com/office/drawing/2014/main" id="{C95C37CA-9844-E1AC-91E4-357403331C6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90473" y="-51087"/>
            <a:ext cx="2488039" cy="2488039"/>
          </a:xfrm>
          <a:custGeom>
            <a:avLst/>
            <a:gdLst/>
            <a:ahLst/>
            <a:cxnLst/>
            <a:rect l="l" t="t" r="r" b="b"/>
            <a:pathLst>
              <a:path w="2487175" h="2487175">
                <a:moveTo>
                  <a:pt x="67328" y="0"/>
                </a:moveTo>
                <a:lnTo>
                  <a:pt x="2419847" y="0"/>
                </a:lnTo>
                <a:cubicBezTo>
                  <a:pt x="2457031" y="0"/>
                  <a:pt x="2487175" y="30144"/>
                  <a:pt x="2487175" y="67328"/>
                </a:cubicBezTo>
                <a:lnTo>
                  <a:pt x="2487175" y="2419847"/>
                </a:lnTo>
                <a:cubicBezTo>
                  <a:pt x="2487175" y="2457031"/>
                  <a:pt x="2457031" y="2487175"/>
                  <a:pt x="2419847" y="2487175"/>
                </a:cubicBezTo>
                <a:lnTo>
                  <a:pt x="67328" y="2487175"/>
                </a:lnTo>
                <a:cubicBezTo>
                  <a:pt x="30144" y="2487175"/>
                  <a:pt x="0" y="2457031"/>
                  <a:pt x="0" y="2419847"/>
                </a:cubicBezTo>
                <a:lnTo>
                  <a:pt x="0" y="67328"/>
                </a:lnTo>
                <a:cubicBezTo>
                  <a:pt x="0" y="30144"/>
                  <a:pt x="30144" y="0"/>
                  <a:pt x="67328" y="0"/>
                </a:cubicBezTo>
                <a:close/>
              </a:path>
            </a:pathLst>
          </a:custGeom>
        </p:spPr>
      </p:pic>
      <p:pic>
        <p:nvPicPr>
          <p:cNvPr id="13" name="Graphic 12" descr="Sustainability with solid fill">
            <a:extLst>
              <a:ext uri="{FF2B5EF4-FFF2-40B4-BE49-F238E27FC236}">
                <a16:creationId xmlns:a16="http://schemas.microsoft.com/office/drawing/2014/main" id="{9853FE45-06C2-1801-FED6-4EA02E65156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4939" y="1161044"/>
            <a:ext cx="2551815" cy="2551815"/>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Tree>
    <p:extLst>
      <p:ext uri="{BB962C8B-B14F-4D97-AF65-F5344CB8AC3E}">
        <p14:creationId xmlns:p14="http://schemas.microsoft.com/office/powerpoint/2010/main" val="260647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rgbClr val="72B53F"/>
            </a:gs>
            <a:gs pos="93000">
              <a:schemeClr val="accent6">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D223-9F74-79AC-89CD-B62AB90F08F1}"/>
              </a:ext>
            </a:extLst>
          </p:cNvPr>
          <p:cNvSpPr>
            <a:spLocks noGrp="1"/>
          </p:cNvSpPr>
          <p:nvPr>
            <p:ph type="ctrTitle"/>
          </p:nvPr>
        </p:nvSpPr>
        <p:spPr>
          <a:xfrm>
            <a:off x="4438520" y="2514522"/>
            <a:ext cx="7105634" cy="2451750"/>
          </a:xfrm>
        </p:spPr>
        <p:txBody>
          <a:bodyPr anchor="ctr">
            <a:normAutofit/>
          </a:bodyPr>
          <a:lstStyle>
            <a:lvl1pPr algn="ctr">
              <a:defRPr sz="6600" b="0">
                <a:solidFill>
                  <a:schemeClr val="bg1"/>
                </a:solidFill>
                <a:latin typeface="Trebuchet MS" panose="020B0603020202020204" pitchFamily="34" charset="0"/>
              </a:defRPr>
            </a:lvl1pPr>
          </a:lstStyle>
          <a:p>
            <a:r>
              <a:rPr lang="en-US" dirty="0"/>
              <a:t>Click to edit Master title style</a:t>
            </a:r>
          </a:p>
        </p:txBody>
      </p:sp>
      <p:sp>
        <p:nvSpPr>
          <p:cNvPr id="20" name="Freeform: Shape 19">
            <a:extLst>
              <a:ext uri="{FF2B5EF4-FFF2-40B4-BE49-F238E27FC236}">
                <a16:creationId xmlns:a16="http://schemas.microsoft.com/office/drawing/2014/main" id="{85D3C181-660B-1FC0-D5B3-29B986C6368B}"/>
              </a:ext>
            </a:extLst>
          </p:cNvPr>
          <p:cNvSpPr/>
          <p:nvPr userDrawn="1"/>
        </p:nvSpPr>
        <p:spPr>
          <a:xfrm>
            <a:off x="0" y="872426"/>
            <a:ext cx="3708734" cy="5735942"/>
          </a:xfrm>
          <a:custGeom>
            <a:avLst/>
            <a:gdLst>
              <a:gd name="connsiteX0" fmla="*/ 840763 w 3708734"/>
              <a:gd name="connsiteY0" fmla="*/ 0 h 5735942"/>
              <a:gd name="connsiteX1" fmla="*/ 3708734 w 3708734"/>
              <a:gd name="connsiteY1" fmla="*/ 2867971 h 5735942"/>
              <a:gd name="connsiteX2" fmla="*/ 840763 w 3708734"/>
              <a:gd name="connsiteY2" fmla="*/ 5735942 h 5735942"/>
              <a:gd name="connsiteX3" fmla="*/ 262767 w 3708734"/>
              <a:gd name="connsiteY3" fmla="*/ 5677675 h 5735942"/>
              <a:gd name="connsiteX4" fmla="*/ 0 w 3708734"/>
              <a:gd name="connsiteY4" fmla="*/ 5610111 h 5735942"/>
              <a:gd name="connsiteX5" fmla="*/ 0 w 3708734"/>
              <a:gd name="connsiteY5" fmla="*/ 125831 h 5735942"/>
              <a:gd name="connsiteX6" fmla="*/ 262767 w 3708734"/>
              <a:gd name="connsiteY6" fmla="*/ 58267 h 5735942"/>
              <a:gd name="connsiteX7" fmla="*/ 840763 w 3708734"/>
              <a:gd name="connsiteY7" fmla="*/ 0 h 57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8734" h="5735942">
                <a:moveTo>
                  <a:pt x="840763" y="0"/>
                </a:moveTo>
                <a:cubicBezTo>
                  <a:pt x="2424700" y="0"/>
                  <a:pt x="3708734" y="1284034"/>
                  <a:pt x="3708734" y="2867971"/>
                </a:cubicBezTo>
                <a:cubicBezTo>
                  <a:pt x="3708734" y="4451908"/>
                  <a:pt x="2424700" y="5735942"/>
                  <a:pt x="840763" y="5735942"/>
                </a:cubicBezTo>
                <a:cubicBezTo>
                  <a:pt x="642771" y="5735942"/>
                  <a:pt x="449465" y="5715879"/>
                  <a:pt x="262767" y="5677675"/>
                </a:cubicBezTo>
                <a:lnTo>
                  <a:pt x="0" y="5610111"/>
                </a:lnTo>
                <a:lnTo>
                  <a:pt x="0" y="125831"/>
                </a:lnTo>
                <a:lnTo>
                  <a:pt x="262767" y="58267"/>
                </a:lnTo>
                <a:cubicBezTo>
                  <a:pt x="449465" y="20063"/>
                  <a:pt x="642771" y="0"/>
                  <a:pt x="840763"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Arc 9">
            <a:extLst>
              <a:ext uri="{FF2B5EF4-FFF2-40B4-BE49-F238E27FC236}">
                <a16:creationId xmlns:a16="http://schemas.microsoft.com/office/drawing/2014/main" id="{7B51666F-B7B4-2F1E-3FB3-2529A554C2F6}"/>
              </a:ext>
            </a:extLst>
          </p:cNvPr>
          <p:cNvSpPr/>
          <p:nvPr userDrawn="1"/>
        </p:nvSpPr>
        <p:spPr>
          <a:xfrm>
            <a:off x="-2392100" y="507534"/>
            <a:ext cx="6465727" cy="6465727"/>
          </a:xfrm>
          <a:prstGeom prst="arc">
            <a:avLst>
              <a:gd name="adj1" fmla="val 17853474"/>
              <a:gd name="adj2" fmla="val 3382131"/>
            </a:avLst>
          </a:prstGeom>
          <a:ln w="111125" cap="rnd">
            <a:solidFill>
              <a:srgbClr val="70C133"/>
            </a:solidFill>
            <a:prstDash val="dash"/>
            <a:extLst>
              <a:ext uri="{C807C97D-BFC1-408E-A445-0C87EB9F89A2}">
                <ask:lineSketchStyleProps xmlns:ask="http://schemas.microsoft.com/office/drawing/2018/sketchyshapes" sd="1219033472">
                  <a:custGeom>
                    <a:avLst/>
                    <a:gdLst>
                      <a:gd name="connsiteX0" fmla="*/ 6439491 w 6465727"/>
                      <a:gd name="connsiteY0" fmla="*/ 2821834 h 6465727"/>
                      <a:gd name="connsiteX1" fmla="*/ 5023366 w 6465727"/>
                      <a:gd name="connsiteY1" fmla="*/ 5924612 h 6465727"/>
                      <a:gd name="connsiteX2" fmla="*/ 4689139 w 6465727"/>
                      <a:gd name="connsiteY2" fmla="*/ 5422152 h 6465727"/>
                      <a:gd name="connsiteX3" fmla="*/ 4408627 w 6465727"/>
                      <a:gd name="connsiteY3" fmla="*/ 5000445 h 6465727"/>
                      <a:gd name="connsiteX4" fmla="*/ 4146020 w 6465727"/>
                      <a:gd name="connsiteY4" fmla="*/ 4605655 h 6465727"/>
                      <a:gd name="connsiteX5" fmla="*/ 3829698 w 6465727"/>
                      <a:gd name="connsiteY5" fmla="*/ 4130113 h 6465727"/>
                      <a:gd name="connsiteX6" fmla="*/ 3549186 w 6465727"/>
                      <a:gd name="connsiteY6" fmla="*/ 3708406 h 6465727"/>
                      <a:gd name="connsiteX7" fmla="*/ 3232864 w 6465727"/>
                      <a:gd name="connsiteY7" fmla="*/ 3232864 h 6465727"/>
                      <a:gd name="connsiteX8" fmla="*/ 3703169 w 6465727"/>
                      <a:gd name="connsiteY8" fmla="*/ 3172580 h 6465727"/>
                      <a:gd name="connsiteX9" fmla="*/ 4237607 w 6465727"/>
                      <a:gd name="connsiteY9" fmla="*/ 3104075 h 6465727"/>
                      <a:gd name="connsiteX10" fmla="*/ 4836178 w 6465727"/>
                      <a:gd name="connsiteY10" fmla="*/ 3027349 h 6465727"/>
                      <a:gd name="connsiteX11" fmla="*/ 5338549 w 6465727"/>
                      <a:gd name="connsiteY11" fmla="*/ 2962954 h 6465727"/>
                      <a:gd name="connsiteX12" fmla="*/ 5840921 w 6465727"/>
                      <a:gd name="connsiteY12" fmla="*/ 2898560 h 6465727"/>
                      <a:gd name="connsiteX13" fmla="*/ 6439491 w 6465727"/>
                      <a:gd name="connsiteY13" fmla="*/ 2821834 h 6465727"/>
                      <a:gd name="connsiteX0" fmla="*/ 6439491 w 6465727"/>
                      <a:gd name="connsiteY0" fmla="*/ 2821834 h 6465727"/>
                      <a:gd name="connsiteX1" fmla="*/ 5023366 w 6465727"/>
                      <a:gd name="connsiteY1" fmla="*/ 5924612 h 6465727"/>
                    </a:gdLst>
                    <a:ahLst/>
                    <a:cxnLst>
                      <a:cxn ang="0">
                        <a:pos x="connsiteX0" y="connsiteY0"/>
                      </a:cxn>
                      <a:cxn ang="0">
                        <a:pos x="connsiteX1" y="connsiteY1"/>
                      </a:cxn>
                    </a:cxnLst>
                    <a:rect l="l" t="t" r="r" b="b"/>
                    <a:pathLst>
                      <a:path w="6465727" h="6465727" stroke="0" extrusionOk="0">
                        <a:moveTo>
                          <a:pt x="6439491" y="2821834"/>
                        </a:moveTo>
                        <a:cubicBezTo>
                          <a:pt x="6309158" y="3864417"/>
                          <a:pt x="5813261" y="5331447"/>
                          <a:pt x="5023366" y="5924612"/>
                        </a:cubicBezTo>
                        <a:cubicBezTo>
                          <a:pt x="4915278" y="5768687"/>
                          <a:pt x="4806647" y="5503296"/>
                          <a:pt x="4689139" y="5422152"/>
                        </a:cubicBezTo>
                        <a:cubicBezTo>
                          <a:pt x="4571630" y="5341008"/>
                          <a:pt x="4562718" y="5152289"/>
                          <a:pt x="4408627" y="5000445"/>
                        </a:cubicBezTo>
                        <a:cubicBezTo>
                          <a:pt x="4254536" y="4848601"/>
                          <a:pt x="4285441" y="4772089"/>
                          <a:pt x="4146020" y="4605655"/>
                        </a:cubicBezTo>
                        <a:cubicBezTo>
                          <a:pt x="4006599" y="4439221"/>
                          <a:pt x="3982935" y="4299971"/>
                          <a:pt x="3829698" y="4130113"/>
                        </a:cubicBezTo>
                        <a:cubicBezTo>
                          <a:pt x="3676461" y="3960255"/>
                          <a:pt x="3710583" y="3880351"/>
                          <a:pt x="3549186" y="3708406"/>
                        </a:cubicBezTo>
                        <a:cubicBezTo>
                          <a:pt x="3387789" y="3536461"/>
                          <a:pt x="3380690" y="3403378"/>
                          <a:pt x="3232864" y="3232864"/>
                        </a:cubicBezTo>
                        <a:cubicBezTo>
                          <a:pt x="3329993" y="3169607"/>
                          <a:pt x="3521312" y="3252400"/>
                          <a:pt x="3703169" y="3172580"/>
                        </a:cubicBezTo>
                        <a:cubicBezTo>
                          <a:pt x="3885026" y="3092760"/>
                          <a:pt x="4023430" y="3144770"/>
                          <a:pt x="4237607" y="3104075"/>
                        </a:cubicBezTo>
                        <a:cubicBezTo>
                          <a:pt x="4451784" y="3063380"/>
                          <a:pt x="4655384" y="3103224"/>
                          <a:pt x="4836178" y="3027349"/>
                        </a:cubicBezTo>
                        <a:cubicBezTo>
                          <a:pt x="5016972" y="2951474"/>
                          <a:pt x="5110012" y="3020489"/>
                          <a:pt x="5338549" y="2962954"/>
                        </a:cubicBezTo>
                        <a:cubicBezTo>
                          <a:pt x="5567086" y="2905419"/>
                          <a:pt x="5606528" y="2973488"/>
                          <a:pt x="5840921" y="2898560"/>
                        </a:cubicBezTo>
                        <a:cubicBezTo>
                          <a:pt x="6075314" y="2823632"/>
                          <a:pt x="6236848" y="2911210"/>
                          <a:pt x="6439491" y="2821834"/>
                        </a:cubicBezTo>
                        <a:close/>
                      </a:path>
                      <a:path w="6465727" h="6465727" fill="none" extrusionOk="0">
                        <a:moveTo>
                          <a:pt x="6439491" y="2821834"/>
                        </a:moveTo>
                        <a:cubicBezTo>
                          <a:pt x="6716423" y="3935604"/>
                          <a:pt x="6062601" y="5170166"/>
                          <a:pt x="5023366" y="5924612"/>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2" name="Graphic 11" descr="Programmer female with solid fill">
            <a:extLst>
              <a:ext uri="{FF2B5EF4-FFF2-40B4-BE49-F238E27FC236}">
                <a16:creationId xmlns:a16="http://schemas.microsoft.com/office/drawing/2014/main" id="{C95C37CA-9844-E1AC-91E4-357403331C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893" y="1574633"/>
            <a:ext cx="3708734" cy="3708734"/>
          </a:xfrm>
          <a:custGeom>
            <a:avLst/>
            <a:gdLst/>
            <a:ahLst/>
            <a:cxnLst/>
            <a:rect l="l" t="t" r="r" b="b"/>
            <a:pathLst>
              <a:path w="2487175" h="2487175">
                <a:moveTo>
                  <a:pt x="67328" y="0"/>
                </a:moveTo>
                <a:lnTo>
                  <a:pt x="2419847" y="0"/>
                </a:lnTo>
                <a:cubicBezTo>
                  <a:pt x="2457031" y="0"/>
                  <a:pt x="2487175" y="30144"/>
                  <a:pt x="2487175" y="67328"/>
                </a:cubicBezTo>
                <a:lnTo>
                  <a:pt x="2487175" y="2419847"/>
                </a:lnTo>
                <a:cubicBezTo>
                  <a:pt x="2487175" y="2457031"/>
                  <a:pt x="2457031" y="2487175"/>
                  <a:pt x="2419847" y="2487175"/>
                </a:cubicBezTo>
                <a:lnTo>
                  <a:pt x="67328" y="2487175"/>
                </a:lnTo>
                <a:cubicBezTo>
                  <a:pt x="30144" y="2487175"/>
                  <a:pt x="0" y="2457031"/>
                  <a:pt x="0" y="2419847"/>
                </a:cubicBezTo>
                <a:lnTo>
                  <a:pt x="0" y="67328"/>
                </a:lnTo>
                <a:cubicBezTo>
                  <a:pt x="0" y="30144"/>
                  <a:pt x="30144" y="0"/>
                  <a:pt x="67328" y="0"/>
                </a:cubicBezTo>
                <a:close/>
              </a:path>
            </a:pathLst>
          </a:custGeom>
        </p:spPr>
      </p:pic>
    </p:spTree>
    <p:extLst>
      <p:ext uri="{BB962C8B-B14F-4D97-AF65-F5344CB8AC3E}">
        <p14:creationId xmlns:p14="http://schemas.microsoft.com/office/powerpoint/2010/main" val="311864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rgbClr val="72B53F"/>
            </a:gs>
            <a:gs pos="93000">
              <a:schemeClr val="accent6">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D223-9F74-79AC-89CD-B62AB90F08F1}"/>
              </a:ext>
            </a:extLst>
          </p:cNvPr>
          <p:cNvSpPr>
            <a:spLocks noGrp="1"/>
          </p:cNvSpPr>
          <p:nvPr>
            <p:ph type="ctrTitle"/>
          </p:nvPr>
        </p:nvSpPr>
        <p:spPr>
          <a:xfrm>
            <a:off x="4438520" y="2514522"/>
            <a:ext cx="7105634" cy="2451750"/>
          </a:xfrm>
        </p:spPr>
        <p:txBody>
          <a:bodyPr anchor="ctr">
            <a:normAutofit/>
          </a:bodyPr>
          <a:lstStyle>
            <a:lvl1pPr algn="ctr">
              <a:defRPr sz="6600" b="0">
                <a:solidFill>
                  <a:schemeClr val="bg1"/>
                </a:solidFill>
                <a:latin typeface="Trebuchet MS" panose="020B0603020202020204" pitchFamily="34" charset="0"/>
              </a:defRPr>
            </a:lvl1pPr>
          </a:lstStyle>
          <a:p>
            <a:r>
              <a:rPr lang="en-US" dirty="0"/>
              <a:t>Click to edit Master title style</a:t>
            </a:r>
          </a:p>
        </p:txBody>
      </p:sp>
      <p:sp>
        <p:nvSpPr>
          <p:cNvPr id="20" name="Freeform: Shape 19">
            <a:extLst>
              <a:ext uri="{FF2B5EF4-FFF2-40B4-BE49-F238E27FC236}">
                <a16:creationId xmlns:a16="http://schemas.microsoft.com/office/drawing/2014/main" id="{85D3C181-660B-1FC0-D5B3-29B986C6368B}"/>
              </a:ext>
            </a:extLst>
          </p:cNvPr>
          <p:cNvSpPr/>
          <p:nvPr userDrawn="1"/>
        </p:nvSpPr>
        <p:spPr>
          <a:xfrm>
            <a:off x="0" y="872426"/>
            <a:ext cx="3708734" cy="5735942"/>
          </a:xfrm>
          <a:custGeom>
            <a:avLst/>
            <a:gdLst>
              <a:gd name="connsiteX0" fmla="*/ 840763 w 3708734"/>
              <a:gd name="connsiteY0" fmla="*/ 0 h 5735942"/>
              <a:gd name="connsiteX1" fmla="*/ 3708734 w 3708734"/>
              <a:gd name="connsiteY1" fmla="*/ 2867971 h 5735942"/>
              <a:gd name="connsiteX2" fmla="*/ 840763 w 3708734"/>
              <a:gd name="connsiteY2" fmla="*/ 5735942 h 5735942"/>
              <a:gd name="connsiteX3" fmla="*/ 262767 w 3708734"/>
              <a:gd name="connsiteY3" fmla="*/ 5677675 h 5735942"/>
              <a:gd name="connsiteX4" fmla="*/ 0 w 3708734"/>
              <a:gd name="connsiteY4" fmla="*/ 5610111 h 5735942"/>
              <a:gd name="connsiteX5" fmla="*/ 0 w 3708734"/>
              <a:gd name="connsiteY5" fmla="*/ 125831 h 5735942"/>
              <a:gd name="connsiteX6" fmla="*/ 262767 w 3708734"/>
              <a:gd name="connsiteY6" fmla="*/ 58267 h 5735942"/>
              <a:gd name="connsiteX7" fmla="*/ 840763 w 3708734"/>
              <a:gd name="connsiteY7" fmla="*/ 0 h 57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8734" h="5735942">
                <a:moveTo>
                  <a:pt x="840763" y="0"/>
                </a:moveTo>
                <a:cubicBezTo>
                  <a:pt x="2424700" y="0"/>
                  <a:pt x="3708734" y="1284034"/>
                  <a:pt x="3708734" y="2867971"/>
                </a:cubicBezTo>
                <a:cubicBezTo>
                  <a:pt x="3708734" y="4451908"/>
                  <a:pt x="2424700" y="5735942"/>
                  <a:pt x="840763" y="5735942"/>
                </a:cubicBezTo>
                <a:cubicBezTo>
                  <a:pt x="642771" y="5735942"/>
                  <a:pt x="449465" y="5715879"/>
                  <a:pt x="262767" y="5677675"/>
                </a:cubicBezTo>
                <a:lnTo>
                  <a:pt x="0" y="5610111"/>
                </a:lnTo>
                <a:lnTo>
                  <a:pt x="0" y="125831"/>
                </a:lnTo>
                <a:lnTo>
                  <a:pt x="262767" y="58267"/>
                </a:lnTo>
                <a:cubicBezTo>
                  <a:pt x="449465" y="20063"/>
                  <a:pt x="642771" y="0"/>
                  <a:pt x="840763"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Arc 9">
            <a:extLst>
              <a:ext uri="{FF2B5EF4-FFF2-40B4-BE49-F238E27FC236}">
                <a16:creationId xmlns:a16="http://schemas.microsoft.com/office/drawing/2014/main" id="{7B51666F-B7B4-2F1E-3FB3-2529A554C2F6}"/>
              </a:ext>
            </a:extLst>
          </p:cNvPr>
          <p:cNvSpPr/>
          <p:nvPr userDrawn="1"/>
        </p:nvSpPr>
        <p:spPr>
          <a:xfrm>
            <a:off x="-2392100" y="507534"/>
            <a:ext cx="6465727" cy="6465727"/>
          </a:xfrm>
          <a:prstGeom prst="arc">
            <a:avLst>
              <a:gd name="adj1" fmla="val 17853474"/>
              <a:gd name="adj2" fmla="val 3382131"/>
            </a:avLst>
          </a:prstGeom>
          <a:ln w="111125" cap="rnd">
            <a:solidFill>
              <a:srgbClr val="70C133"/>
            </a:solidFill>
            <a:prstDash val="dash"/>
            <a:extLst>
              <a:ext uri="{C807C97D-BFC1-408E-A445-0C87EB9F89A2}">
                <ask:lineSketchStyleProps xmlns:ask="http://schemas.microsoft.com/office/drawing/2018/sketchyshapes" sd="1219033472">
                  <a:custGeom>
                    <a:avLst/>
                    <a:gdLst>
                      <a:gd name="connsiteX0" fmla="*/ 6439491 w 6465727"/>
                      <a:gd name="connsiteY0" fmla="*/ 2821834 h 6465727"/>
                      <a:gd name="connsiteX1" fmla="*/ 5023366 w 6465727"/>
                      <a:gd name="connsiteY1" fmla="*/ 5924612 h 6465727"/>
                      <a:gd name="connsiteX2" fmla="*/ 4689139 w 6465727"/>
                      <a:gd name="connsiteY2" fmla="*/ 5422152 h 6465727"/>
                      <a:gd name="connsiteX3" fmla="*/ 4408627 w 6465727"/>
                      <a:gd name="connsiteY3" fmla="*/ 5000445 h 6465727"/>
                      <a:gd name="connsiteX4" fmla="*/ 4146020 w 6465727"/>
                      <a:gd name="connsiteY4" fmla="*/ 4605655 h 6465727"/>
                      <a:gd name="connsiteX5" fmla="*/ 3829698 w 6465727"/>
                      <a:gd name="connsiteY5" fmla="*/ 4130113 h 6465727"/>
                      <a:gd name="connsiteX6" fmla="*/ 3549186 w 6465727"/>
                      <a:gd name="connsiteY6" fmla="*/ 3708406 h 6465727"/>
                      <a:gd name="connsiteX7" fmla="*/ 3232864 w 6465727"/>
                      <a:gd name="connsiteY7" fmla="*/ 3232864 h 6465727"/>
                      <a:gd name="connsiteX8" fmla="*/ 3703169 w 6465727"/>
                      <a:gd name="connsiteY8" fmla="*/ 3172580 h 6465727"/>
                      <a:gd name="connsiteX9" fmla="*/ 4237607 w 6465727"/>
                      <a:gd name="connsiteY9" fmla="*/ 3104075 h 6465727"/>
                      <a:gd name="connsiteX10" fmla="*/ 4836178 w 6465727"/>
                      <a:gd name="connsiteY10" fmla="*/ 3027349 h 6465727"/>
                      <a:gd name="connsiteX11" fmla="*/ 5338549 w 6465727"/>
                      <a:gd name="connsiteY11" fmla="*/ 2962954 h 6465727"/>
                      <a:gd name="connsiteX12" fmla="*/ 5840921 w 6465727"/>
                      <a:gd name="connsiteY12" fmla="*/ 2898560 h 6465727"/>
                      <a:gd name="connsiteX13" fmla="*/ 6439491 w 6465727"/>
                      <a:gd name="connsiteY13" fmla="*/ 2821834 h 6465727"/>
                      <a:gd name="connsiteX0" fmla="*/ 6439491 w 6465727"/>
                      <a:gd name="connsiteY0" fmla="*/ 2821834 h 6465727"/>
                      <a:gd name="connsiteX1" fmla="*/ 5023366 w 6465727"/>
                      <a:gd name="connsiteY1" fmla="*/ 5924612 h 6465727"/>
                    </a:gdLst>
                    <a:ahLst/>
                    <a:cxnLst>
                      <a:cxn ang="0">
                        <a:pos x="connsiteX0" y="connsiteY0"/>
                      </a:cxn>
                      <a:cxn ang="0">
                        <a:pos x="connsiteX1" y="connsiteY1"/>
                      </a:cxn>
                    </a:cxnLst>
                    <a:rect l="l" t="t" r="r" b="b"/>
                    <a:pathLst>
                      <a:path w="6465727" h="6465727" stroke="0" extrusionOk="0">
                        <a:moveTo>
                          <a:pt x="6439491" y="2821834"/>
                        </a:moveTo>
                        <a:cubicBezTo>
                          <a:pt x="6309158" y="3864417"/>
                          <a:pt x="5813261" y="5331447"/>
                          <a:pt x="5023366" y="5924612"/>
                        </a:cubicBezTo>
                        <a:cubicBezTo>
                          <a:pt x="4915278" y="5768687"/>
                          <a:pt x="4806647" y="5503296"/>
                          <a:pt x="4689139" y="5422152"/>
                        </a:cubicBezTo>
                        <a:cubicBezTo>
                          <a:pt x="4571630" y="5341008"/>
                          <a:pt x="4562718" y="5152289"/>
                          <a:pt x="4408627" y="5000445"/>
                        </a:cubicBezTo>
                        <a:cubicBezTo>
                          <a:pt x="4254536" y="4848601"/>
                          <a:pt x="4285441" y="4772089"/>
                          <a:pt x="4146020" y="4605655"/>
                        </a:cubicBezTo>
                        <a:cubicBezTo>
                          <a:pt x="4006599" y="4439221"/>
                          <a:pt x="3982935" y="4299971"/>
                          <a:pt x="3829698" y="4130113"/>
                        </a:cubicBezTo>
                        <a:cubicBezTo>
                          <a:pt x="3676461" y="3960255"/>
                          <a:pt x="3710583" y="3880351"/>
                          <a:pt x="3549186" y="3708406"/>
                        </a:cubicBezTo>
                        <a:cubicBezTo>
                          <a:pt x="3387789" y="3536461"/>
                          <a:pt x="3380690" y="3403378"/>
                          <a:pt x="3232864" y="3232864"/>
                        </a:cubicBezTo>
                        <a:cubicBezTo>
                          <a:pt x="3329993" y="3169607"/>
                          <a:pt x="3521312" y="3252400"/>
                          <a:pt x="3703169" y="3172580"/>
                        </a:cubicBezTo>
                        <a:cubicBezTo>
                          <a:pt x="3885026" y="3092760"/>
                          <a:pt x="4023430" y="3144770"/>
                          <a:pt x="4237607" y="3104075"/>
                        </a:cubicBezTo>
                        <a:cubicBezTo>
                          <a:pt x="4451784" y="3063380"/>
                          <a:pt x="4655384" y="3103224"/>
                          <a:pt x="4836178" y="3027349"/>
                        </a:cubicBezTo>
                        <a:cubicBezTo>
                          <a:pt x="5016972" y="2951474"/>
                          <a:pt x="5110012" y="3020489"/>
                          <a:pt x="5338549" y="2962954"/>
                        </a:cubicBezTo>
                        <a:cubicBezTo>
                          <a:pt x="5567086" y="2905419"/>
                          <a:pt x="5606528" y="2973488"/>
                          <a:pt x="5840921" y="2898560"/>
                        </a:cubicBezTo>
                        <a:cubicBezTo>
                          <a:pt x="6075314" y="2823632"/>
                          <a:pt x="6236848" y="2911210"/>
                          <a:pt x="6439491" y="2821834"/>
                        </a:cubicBezTo>
                        <a:close/>
                      </a:path>
                      <a:path w="6465727" h="6465727" fill="none" extrusionOk="0">
                        <a:moveTo>
                          <a:pt x="6439491" y="2821834"/>
                        </a:moveTo>
                        <a:cubicBezTo>
                          <a:pt x="6716423" y="3935604"/>
                          <a:pt x="6062601" y="5170166"/>
                          <a:pt x="5023366" y="5924612"/>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Graphic 2" descr="Sustainability with solid fill">
            <a:extLst>
              <a:ext uri="{FF2B5EF4-FFF2-40B4-BE49-F238E27FC236}">
                <a16:creationId xmlns:a16="http://schemas.microsoft.com/office/drawing/2014/main" id="{DA02484C-0A32-DF06-8168-C41DAA0419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976765"/>
            <a:ext cx="3527264" cy="352726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Tree>
    <p:extLst>
      <p:ext uri="{BB962C8B-B14F-4D97-AF65-F5344CB8AC3E}">
        <p14:creationId xmlns:p14="http://schemas.microsoft.com/office/powerpoint/2010/main" val="3762322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a:gsLst>
            <a:gs pos="0">
              <a:srgbClr val="72B53F"/>
            </a:gs>
            <a:gs pos="93000">
              <a:schemeClr val="accent6">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D223-9F74-79AC-89CD-B62AB90F08F1}"/>
              </a:ext>
            </a:extLst>
          </p:cNvPr>
          <p:cNvSpPr>
            <a:spLocks noGrp="1"/>
          </p:cNvSpPr>
          <p:nvPr>
            <p:ph type="ctrTitle"/>
          </p:nvPr>
        </p:nvSpPr>
        <p:spPr>
          <a:xfrm>
            <a:off x="4438520" y="2514522"/>
            <a:ext cx="7105634" cy="2451750"/>
          </a:xfrm>
        </p:spPr>
        <p:txBody>
          <a:bodyPr anchor="ctr">
            <a:normAutofit/>
          </a:bodyPr>
          <a:lstStyle>
            <a:lvl1pPr algn="ctr">
              <a:defRPr sz="6600" b="0">
                <a:solidFill>
                  <a:schemeClr val="bg1"/>
                </a:solidFill>
                <a:latin typeface="Trebuchet MS" panose="020B0603020202020204" pitchFamily="34" charset="0"/>
              </a:defRPr>
            </a:lvl1pPr>
          </a:lstStyle>
          <a:p>
            <a:r>
              <a:rPr lang="en-US" dirty="0"/>
              <a:t>Click to edit Master title style</a:t>
            </a:r>
          </a:p>
        </p:txBody>
      </p:sp>
      <p:sp>
        <p:nvSpPr>
          <p:cNvPr id="20" name="Freeform: Shape 19">
            <a:extLst>
              <a:ext uri="{FF2B5EF4-FFF2-40B4-BE49-F238E27FC236}">
                <a16:creationId xmlns:a16="http://schemas.microsoft.com/office/drawing/2014/main" id="{85D3C181-660B-1FC0-D5B3-29B986C6368B}"/>
              </a:ext>
            </a:extLst>
          </p:cNvPr>
          <p:cNvSpPr/>
          <p:nvPr userDrawn="1"/>
        </p:nvSpPr>
        <p:spPr>
          <a:xfrm>
            <a:off x="0" y="872426"/>
            <a:ext cx="3708734" cy="5735942"/>
          </a:xfrm>
          <a:custGeom>
            <a:avLst/>
            <a:gdLst>
              <a:gd name="connsiteX0" fmla="*/ 840763 w 3708734"/>
              <a:gd name="connsiteY0" fmla="*/ 0 h 5735942"/>
              <a:gd name="connsiteX1" fmla="*/ 3708734 w 3708734"/>
              <a:gd name="connsiteY1" fmla="*/ 2867971 h 5735942"/>
              <a:gd name="connsiteX2" fmla="*/ 840763 w 3708734"/>
              <a:gd name="connsiteY2" fmla="*/ 5735942 h 5735942"/>
              <a:gd name="connsiteX3" fmla="*/ 262767 w 3708734"/>
              <a:gd name="connsiteY3" fmla="*/ 5677675 h 5735942"/>
              <a:gd name="connsiteX4" fmla="*/ 0 w 3708734"/>
              <a:gd name="connsiteY4" fmla="*/ 5610111 h 5735942"/>
              <a:gd name="connsiteX5" fmla="*/ 0 w 3708734"/>
              <a:gd name="connsiteY5" fmla="*/ 125831 h 5735942"/>
              <a:gd name="connsiteX6" fmla="*/ 262767 w 3708734"/>
              <a:gd name="connsiteY6" fmla="*/ 58267 h 5735942"/>
              <a:gd name="connsiteX7" fmla="*/ 840763 w 3708734"/>
              <a:gd name="connsiteY7" fmla="*/ 0 h 57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8734" h="5735942">
                <a:moveTo>
                  <a:pt x="840763" y="0"/>
                </a:moveTo>
                <a:cubicBezTo>
                  <a:pt x="2424700" y="0"/>
                  <a:pt x="3708734" y="1284034"/>
                  <a:pt x="3708734" y="2867971"/>
                </a:cubicBezTo>
                <a:cubicBezTo>
                  <a:pt x="3708734" y="4451908"/>
                  <a:pt x="2424700" y="5735942"/>
                  <a:pt x="840763" y="5735942"/>
                </a:cubicBezTo>
                <a:cubicBezTo>
                  <a:pt x="642771" y="5735942"/>
                  <a:pt x="449465" y="5715879"/>
                  <a:pt x="262767" y="5677675"/>
                </a:cubicBezTo>
                <a:lnTo>
                  <a:pt x="0" y="5610111"/>
                </a:lnTo>
                <a:lnTo>
                  <a:pt x="0" y="125831"/>
                </a:lnTo>
                <a:lnTo>
                  <a:pt x="262767" y="58267"/>
                </a:lnTo>
                <a:cubicBezTo>
                  <a:pt x="449465" y="20063"/>
                  <a:pt x="642771" y="0"/>
                  <a:pt x="840763"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Arc 9">
            <a:extLst>
              <a:ext uri="{FF2B5EF4-FFF2-40B4-BE49-F238E27FC236}">
                <a16:creationId xmlns:a16="http://schemas.microsoft.com/office/drawing/2014/main" id="{7B51666F-B7B4-2F1E-3FB3-2529A554C2F6}"/>
              </a:ext>
            </a:extLst>
          </p:cNvPr>
          <p:cNvSpPr/>
          <p:nvPr userDrawn="1"/>
        </p:nvSpPr>
        <p:spPr>
          <a:xfrm>
            <a:off x="-2392100" y="507534"/>
            <a:ext cx="6465727" cy="6465727"/>
          </a:xfrm>
          <a:prstGeom prst="arc">
            <a:avLst>
              <a:gd name="adj1" fmla="val 17853474"/>
              <a:gd name="adj2" fmla="val 3382131"/>
            </a:avLst>
          </a:prstGeom>
          <a:ln w="111125" cap="rnd">
            <a:solidFill>
              <a:srgbClr val="70C133"/>
            </a:solidFill>
            <a:prstDash val="dash"/>
            <a:extLst>
              <a:ext uri="{C807C97D-BFC1-408E-A445-0C87EB9F89A2}">
                <ask:lineSketchStyleProps xmlns:ask="http://schemas.microsoft.com/office/drawing/2018/sketchyshapes" sd="1219033472">
                  <a:custGeom>
                    <a:avLst/>
                    <a:gdLst>
                      <a:gd name="connsiteX0" fmla="*/ 6439491 w 6465727"/>
                      <a:gd name="connsiteY0" fmla="*/ 2821834 h 6465727"/>
                      <a:gd name="connsiteX1" fmla="*/ 5023366 w 6465727"/>
                      <a:gd name="connsiteY1" fmla="*/ 5924612 h 6465727"/>
                      <a:gd name="connsiteX2" fmla="*/ 4689139 w 6465727"/>
                      <a:gd name="connsiteY2" fmla="*/ 5422152 h 6465727"/>
                      <a:gd name="connsiteX3" fmla="*/ 4408627 w 6465727"/>
                      <a:gd name="connsiteY3" fmla="*/ 5000445 h 6465727"/>
                      <a:gd name="connsiteX4" fmla="*/ 4146020 w 6465727"/>
                      <a:gd name="connsiteY4" fmla="*/ 4605655 h 6465727"/>
                      <a:gd name="connsiteX5" fmla="*/ 3829698 w 6465727"/>
                      <a:gd name="connsiteY5" fmla="*/ 4130113 h 6465727"/>
                      <a:gd name="connsiteX6" fmla="*/ 3549186 w 6465727"/>
                      <a:gd name="connsiteY6" fmla="*/ 3708406 h 6465727"/>
                      <a:gd name="connsiteX7" fmla="*/ 3232864 w 6465727"/>
                      <a:gd name="connsiteY7" fmla="*/ 3232864 h 6465727"/>
                      <a:gd name="connsiteX8" fmla="*/ 3703169 w 6465727"/>
                      <a:gd name="connsiteY8" fmla="*/ 3172580 h 6465727"/>
                      <a:gd name="connsiteX9" fmla="*/ 4237607 w 6465727"/>
                      <a:gd name="connsiteY9" fmla="*/ 3104075 h 6465727"/>
                      <a:gd name="connsiteX10" fmla="*/ 4836178 w 6465727"/>
                      <a:gd name="connsiteY10" fmla="*/ 3027349 h 6465727"/>
                      <a:gd name="connsiteX11" fmla="*/ 5338549 w 6465727"/>
                      <a:gd name="connsiteY11" fmla="*/ 2962954 h 6465727"/>
                      <a:gd name="connsiteX12" fmla="*/ 5840921 w 6465727"/>
                      <a:gd name="connsiteY12" fmla="*/ 2898560 h 6465727"/>
                      <a:gd name="connsiteX13" fmla="*/ 6439491 w 6465727"/>
                      <a:gd name="connsiteY13" fmla="*/ 2821834 h 6465727"/>
                      <a:gd name="connsiteX0" fmla="*/ 6439491 w 6465727"/>
                      <a:gd name="connsiteY0" fmla="*/ 2821834 h 6465727"/>
                      <a:gd name="connsiteX1" fmla="*/ 5023366 w 6465727"/>
                      <a:gd name="connsiteY1" fmla="*/ 5924612 h 6465727"/>
                    </a:gdLst>
                    <a:ahLst/>
                    <a:cxnLst>
                      <a:cxn ang="0">
                        <a:pos x="connsiteX0" y="connsiteY0"/>
                      </a:cxn>
                      <a:cxn ang="0">
                        <a:pos x="connsiteX1" y="connsiteY1"/>
                      </a:cxn>
                    </a:cxnLst>
                    <a:rect l="l" t="t" r="r" b="b"/>
                    <a:pathLst>
                      <a:path w="6465727" h="6465727" stroke="0" extrusionOk="0">
                        <a:moveTo>
                          <a:pt x="6439491" y="2821834"/>
                        </a:moveTo>
                        <a:cubicBezTo>
                          <a:pt x="6309158" y="3864417"/>
                          <a:pt x="5813261" y="5331447"/>
                          <a:pt x="5023366" y="5924612"/>
                        </a:cubicBezTo>
                        <a:cubicBezTo>
                          <a:pt x="4915278" y="5768687"/>
                          <a:pt x="4806647" y="5503296"/>
                          <a:pt x="4689139" y="5422152"/>
                        </a:cubicBezTo>
                        <a:cubicBezTo>
                          <a:pt x="4571630" y="5341008"/>
                          <a:pt x="4562718" y="5152289"/>
                          <a:pt x="4408627" y="5000445"/>
                        </a:cubicBezTo>
                        <a:cubicBezTo>
                          <a:pt x="4254536" y="4848601"/>
                          <a:pt x="4285441" y="4772089"/>
                          <a:pt x="4146020" y="4605655"/>
                        </a:cubicBezTo>
                        <a:cubicBezTo>
                          <a:pt x="4006599" y="4439221"/>
                          <a:pt x="3982935" y="4299971"/>
                          <a:pt x="3829698" y="4130113"/>
                        </a:cubicBezTo>
                        <a:cubicBezTo>
                          <a:pt x="3676461" y="3960255"/>
                          <a:pt x="3710583" y="3880351"/>
                          <a:pt x="3549186" y="3708406"/>
                        </a:cubicBezTo>
                        <a:cubicBezTo>
                          <a:pt x="3387789" y="3536461"/>
                          <a:pt x="3380690" y="3403378"/>
                          <a:pt x="3232864" y="3232864"/>
                        </a:cubicBezTo>
                        <a:cubicBezTo>
                          <a:pt x="3329993" y="3169607"/>
                          <a:pt x="3521312" y="3252400"/>
                          <a:pt x="3703169" y="3172580"/>
                        </a:cubicBezTo>
                        <a:cubicBezTo>
                          <a:pt x="3885026" y="3092760"/>
                          <a:pt x="4023430" y="3144770"/>
                          <a:pt x="4237607" y="3104075"/>
                        </a:cubicBezTo>
                        <a:cubicBezTo>
                          <a:pt x="4451784" y="3063380"/>
                          <a:pt x="4655384" y="3103224"/>
                          <a:pt x="4836178" y="3027349"/>
                        </a:cubicBezTo>
                        <a:cubicBezTo>
                          <a:pt x="5016972" y="2951474"/>
                          <a:pt x="5110012" y="3020489"/>
                          <a:pt x="5338549" y="2962954"/>
                        </a:cubicBezTo>
                        <a:cubicBezTo>
                          <a:pt x="5567086" y="2905419"/>
                          <a:pt x="5606528" y="2973488"/>
                          <a:pt x="5840921" y="2898560"/>
                        </a:cubicBezTo>
                        <a:cubicBezTo>
                          <a:pt x="6075314" y="2823632"/>
                          <a:pt x="6236848" y="2911210"/>
                          <a:pt x="6439491" y="2821834"/>
                        </a:cubicBezTo>
                        <a:close/>
                      </a:path>
                      <a:path w="6465727" h="6465727" fill="none" extrusionOk="0">
                        <a:moveTo>
                          <a:pt x="6439491" y="2821834"/>
                        </a:moveTo>
                        <a:cubicBezTo>
                          <a:pt x="6716423" y="3935604"/>
                          <a:pt x="6062601" y="5170166"/>
                          <a:pt x="5023366" y="5924612"/>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Graphic 3" descr="Electric Tower with solid fill">
            <a:extLst>
              <a:ext uri="{FF2B5EF4-FFF2-40B4-BE49-F238E27FC236}">
                <a16:creationId xmlns:a16="http://schemas.microsoft.com/office/drawing/2014/main" id="{B93EE9A9-A557-F526-CF79-2A78A63DF0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819" y="1523195"/>
            <a:ext cx="4110553" cy="4110553"/>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Tree>
    <p:extLst>
      <p:ext uri="{BB962C8B-B14F-4D97-AF65-F5344CB8AC3E}">
        <p14:creationId xmlns:p14="http://schemas.microsoft.com/office/powerpoint/2010/main" val="408185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FB67CCA7-EC55-D396-5FF7-8F9B90FAD61F}"/>
              </a:ext>
            </a:extLst>
          </p:cNvPr>
          <p:cNvSpPr/>
          <p:nvPr userDrawn="1"/>
        </p:nvSpPr>
        <p:spPr>
          <a:xfrm>
            <a:off x="0" y="-25399"/>
            <a:ext cx="12192001" cy="1133781"/>
          </a:xfrm>
          <a:custGeom>
            <a:avLst/>
            <a:gdLst>
              <a:gd name="connsiteX0" fmla="*/ 0 w 12192001"/>
              <a:gd name="connsiteY0" fmla="*/ 0 h 1133781"/>
              <a:gd name="connsiteX1" fmla="*/ 12192001 w 12192001"/>
              <a:gd name="connsiteY1" fmla="*/ 0 h 1133781"/>
              <a:gd name="connsiteX2" fmla="*/ 12192001 w 12192001"/>
              <a:gd name="connsiteY2" fmla="*/ 1133781 h 1133781"/>
              <a:gd name="connsiteX3" fmla="*/ 10614630 w 12192001"/>
              <a:gd name="connsiteY3" fmla="*/ 1060067 h 1133781"/>
              <a:gd name="connsiteX4" fmla="*/ 2941659 w 12192001"/>
              <a:gd name="connsiteY4" fmla="*/ 922569 h 1133781"/>
              <a:gd name="connsiteX5" fmla="*/ 758843 w 12192001"/>
              <a:gd name="connsiteY5" fmla="*/ 1032866 h 1133781"/>
              <a:gd name="connsiteX6" fmla="*/ 0 w 12192001"/>
              <a:gd name="connsiteY6" fmla="*/ 1086882 h 11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1133781">
                <a:moveTo>
                  <a:pt x="0" y="0"/>
                </a:moveTo>
                <a:lnTo>
                  <a:pt x="12192001" y="0"/>
                </a:lnTo>
                <a:lnTo>
                  <a:pt x="12192001" y="1133781"/>
                </a:lnTo>
                <a:lnTo>
                  <a:pt x="10614630" y="1060067"/>
                </a:lnTo>
                <a:cubicBezTo>
                  <a:pt x="7830245" y="935136"/>
                  <a:pt x="5145667" y="843669"/>
                  <a:pt x="2941659" y="922569"/>
                </a:cubicBezTo>
                <a:cubicBezTo>
                  <a:pt x="2206990" y="948869"/>
                  <a:pt x="1478138" y="986357"/>
                  <a:pt x="758843" y="1032866"/>
                </a:cubicBezTo>
                <a:lnTo>
                  <a:pt x="0" y="1086882"/>
                </a:lnTo>
                <a:close/>
              </a:path>
            </a:pathLst>
          </a:custGeom>
          <a:solidFill>
            <a:srgbClr val="38572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57A74FB-0166-6FB9-E50C-78E9E934C8B7}"/>
              </a:ext>
            </a:extLst>
          </p:cNvPr>
          <p:cNvSpPr/>
          <p:nvPr userDrawn="1"/>
        </p:nvSpPr>
        <p:spPr>
          <a:xfrm>
            <a:off x="1" y="-25464"/>
            <a:ext cx="12191998" cy="1055425"/>
          </a:xfrm>
          <a:custGeom>
            <a:avLst/>
            <a:gdLst>
              <a:gd name="connsiteX0" fmla="*/ 0 w 12191998"/>
              <a:gd name="connsiteY0" fmla="*/ 0 h 1055425"/>
              <a:gd name="connsiteX1" fmla="*/ 12191998 w 12191998"/>
              <a:gd name="connsiteY1" fmla="*/ 0 h 1055425"/>
              <a:gd name="connsiteX2" fmla="*/ 12191998 w 12191998"/>
              <a:gd name="connsiteY2" fmla="*/ 1055425 h 1055425"/>
              <a:gd name="connsiteX3" fmla="*/ 10897978 w 12191998"/>
              <a:gd name="connsiteY3" fmla="*/ 989950 h 1055425"/>
              <a:gd name="connsiteX4" fmla="*/ 3225007 w 12191998"/>
              <a:gd name="connsiteY4" fmla="*/ 841078 h 1055425"/>
              <a:gd name="connsiteX5" fmla="*/ 1042191 w 12191998"/>
              <a:gd name="connsiteY5" fmla="*/ 960498 h 1055425"/>
              <a:gd name="connsiteX6" fmla="*/ 0 w 12191998"/>
              <a:gd name="connsiteY6" fmla="*/ 1040820 h 10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1055425">
                <a:moveTo>
                  <a:pt x="0" y="0"/>
                </a:moveTo>
                <a:lnTo>
                  <a:pt x="12191998" y="0"/>
                </a:lnTo>
                <a:lnTo>
                  <a:pt x="12191998" y="1055425"/>
                </a:lnTo>
                <a:lnTo>
                  <a:pt x="10897978" y="989950"/>
                </a:lnTo>
                <a:cubicBezTo>
                  <a:pt x="8113593" y="854685"/>
                  <a:pt x="5429016" y="755652"/>
                  <a:pt x="3225007" y="841078"/>
                </a:cubicBezTo>
                <a:cubicBezTo>
                  <a:pt x="2490338" y="869553"/>
                  <a:pt x="1761486" y="910142"/>
                  <a:pt x="1042191" y="960498"/>
                </a:cubicBezTo>
                <a:lnTo>
                  <a:pt x="0" y="1040820"/>
                </a:lnTo>
                <a:close/>
              </a:path>
            </a:pathLst>
          </a:cu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30F578E1-7CD8-8FC9-043E-450CD84FF67B}"/>
              </a:ext>
            </a:extLst>
          </p:cNvPr>
          <p:cNvSpPr/>
          <p:nvPr userDrawn="1"/>
        </p:nvSpPr>
        <p:spPr>
          <a:xfrm flipH="1" flipV="1">
            <a:off x="3309330" y="6038035"/>
            <a:ext cx="8882672" cy="819965"/>
          </a:xfrm>
          <a:custGeom>
            <a:avLst/>
            <a:gdLst>
              <a:gd name="connsiteX0" fmla="*/ 0 w 8882672"/>
              <a:gd name="connsiteY0" fmla="*/ 819965 h 819965"/>
              <a:gd name="connsiteX1" fmla="*/ 0 w 8882672"/>
              <a:gd name="connsiteY1" fmla="*/ 0 h 819965"/>
              <a:gd name="connsiteX2" fmla="*/ 8882672 w 8882672"/>
              <a:gd name="connsiteY2" fmla="*/ 0 h 819965"/>
              <a:gd name="connsiteX3" fmla="*/ 8562077 w 8882672"/>
              <a:gd name="connsiteY3" fmla="*/ 196834 h 819965"/>
              <a:gd name="connsiteX4" fmla="*/ 7271450 w 8882672"/>
              <a:gd name="connsiteY4" fmla="*/ 664936 h 819965"/>
              <a:gd name="connsiteX5" fmla="*/ 2083280 w 8882672"/>
              <a:gd name="connsiteY5" fmla="*/ 459089 h 819965"/>
              <a:gd name="connsiteX6" fmla="*/ 0 w 8882672"/>
              <a:gd name="connsiteY6" fmla="*/ 819965 h 81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2672" h="819965">
                <a:moveTo>
                  <a:pt x="0" y="819965"/>
                </a:moveTo>
                <a:lnTo>
                  <a:pt x="0" y="0"/>
                </a:lnTo>
                <a:lnTo>
                  <a:pt x="8882672" y="0"/>
                </a:lnTo>
                <a:lnTo>
                  <a:pt x="8562077" y="196834"/>
                </a:lnTo>
                <a:cubicBezTo>
                  <a:pt x="8196189" y="408350"/>
                  <a:pt x="7788515" y="592246"/>
                  <a:pt x="7271450" y="664936"/>
                </a:cubicBezTo>
                <a:cubicBezTo>
                  <a:pt x="5892611" y="858776"/>
                  <a:pt x="3558936" y="352734"/>
                  <a:pt x="2083280" y="459089"/>
                </a:cubicBezTo>
                <a:cubicBezTo>
                  <a:pt x="1345452" y="512266"/>
                  <a:pt x="630994" y="655931"/>
                  <a:pt x="0" y="81996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947BEC2B-B9F2-BA43-C75E-DF6A7D959AB6}"/>
              </a:ext>
            </a:extLst>
          </p:cNvPr>
          <p:cNvSpPr/>
          <p:nvPr userDrawn="1"/>
        </p:nvSpPr>
        <p:spPr>
          <a:xfrm flipH="1" flipV="1">
            <a:off x="3535703" y="6177020"/>
            <a:ext cx="8656298" cy="680980"/>
          </a:xfrm>
          <a:custGeom>
            <a:avLst/>
            <a:gdLst>
              <a:gd name="connsiteX0" fmla="*/ 0 w 8656298"/>
              <a:gd name="connsiteY0" fmla="*/ 680980 h 680980"/>
              <a:gd name="connsiteX1" fmla="*/ 0 w 8656298"/>
              <a:gd name="connsiteY1" fmla="*/ 0 h 680980"/>
              <a:gd name="connsiteX2" fmla="*/ 8656298 w 8656298"/>
              <a:gd name="connsiteY2" fmla="*/ 0 h 680980"/>
              <a:gd name="connsiteX3" fmla="*/ 8562077 w 8656298"/>
              <a:gd name="connsiteY3" fmla="*/ 57848 h 680980"/>
              <a:gd name="connsiteX4" fmla="*/ 7271451 w 8656298"/>
              <a:gd name="connsiteY4" fmla="*/ 525951 h 680980"/>
              <a:gd name="connsiteX5" fmla="*/ 2083280 w 8656298"/>
              <a:gd name="connsiteY5" fmla="*/ 320104 h 680980"/>
              <a:gd name="connsiteX6" fmla="*/ 0 w 8656298"/>
              <a:gd name="connsiteY6" fmla="*/ 680980 h 68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6298" h="680980">
                <a:moveTo>
                  <a:pt x="0" y="680980"/>
                </a:moveTo>
                <a:lnTo>
                  <a:pt x="0" y="0"/>
                </a:lnTo>
                <a:lnTo>
                  <a:pt x="8656298" y="0"/>
                </a:lnTo>
                <a:lnTo>
                  <a:pt x="8562077" y="57848"/>
                </a:lnTo>
                <a:cubicBezTo>
                  <a:pt x="8196188" y="269365"/>
                  <a:pt x="7788516" y="453261"/>
                  <a:pt x="7271451" y="525951"/>
                </a:cubicBezTo>
                <a:cubicBezTo>
                  <a:pt x="5892611" y="719791"/>
                  <a:pt x="3558936" y="213749"/>
                  <a:pt x="2083280" y="320104"/>
                </a:cubicBezTo>
                <a:cubicBezTo>
                  <a:pt x="1345452" y="373281"/>
                  <a:pt x="630994" y="516946"/>
                  <a:pt x="0" y="680980"/>
                </a:cubicBez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012C83-E749-CDFD-E08C-9FE5D59EB67C}"/>
              </a:ext>
            </a:extLst>
          </p:cNvPr>
          <p:cNvSpPr>
            <a:spLocks noGrp="1"/>
          </p:cNvSpPr>
          <p:nvPr userDrawn="1">
            <p:ph type="title"/>
          </p:nvPr>
        </p:nvSpPr>
        <p:spPr>
          <a:xfrm>
            <a:off x="283327" y="211686"/>
            <a:ext cx="11625347" cy="677776"/>
          </a:xfrm>
        </p:spPr>
        <p:txBody>
          <a:bodyPr/>
          <a:lstStyle>
            <a:lvl1pPr>
              <a:defRPr>
                <a:solidFill>
                  <a:srgbClr val="0C1208"/>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60E9876-EF46-0A0A-CE68-21457B6E1635}"/>
              </a:ext>
            </a:extLst>
          </p:cNvPr>
          <p:cNvSpPr>
            <a:spLocks noGrp="1"/>
          </p:cNvSpPr>
          <p:nvPr userDrawn="1">
            <p:ph idx="1"/>
          </p:nvPr>
        </p:nvSpPr>
        <p:spPr>
          <a:xfrm>
            <a:off x="283326" y="1041862"/>
            <a:ext cx="11625348" cy="5614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8B20C-F821-AE96-C652-D3F65A21FD6B}"/>
              </a:ext>
            </a:extLst>
          </p:cNvPr>
          <p:cNvSpPr>
            <a:spLocks noGrp="1"/>
          </p:cNvSpPr>
          <p:nvPr userDrawn="1">
            <p:ph type="dt" sz="half" idx="10"/>
          </p:nvPr>
        </p:nvSpPr>
        <p:spPr>
          <a:xfrm>
            <a:off x="283326" y="6501490"/>
            <a:ext cx="1481974" cy="365125"/>
          </a:xfrm>
        </p:spPr>
        <p:txBody>
          <a:bodyPr/>
          <a:lstStyle>
            <a:lvl1pPr>
              <a:defRPr>
                <a:solidFill>
                  <a:srgbClr val="1B2911"/>
                </a:solidFill>
              </a:defRPr>
            </a:lvl1pPr>
          </a:lstStyle>
          <a:p>
            <a:r>
              <a:rPr lang="en-US"/>
              <a:t>25th June 2025</a:t>
            </a:r>
          </a:p>
        </p:txBody>
      </p:sp>
      <p:sp>
        <p:nvSpPr>
          <p:cNvPr id="5" name="Footer Placeholder 4">
            <a:extLst>
              <a:ext uri="{FF2B5EF4-FFF2-40B4-BE49-F238E27FC236}">
                <a16:creationId xmlns:a16="http://schemas.microsoft.com/office/drawing/2014/main" id="{DD0F961E-AA68-E597-2F55-6488D3B06CEE}"/>
              </a:ext>
            </a:extLst>
          </p:cNvPr>
          <p:cNvSpPr>
            <a:spLocks noGrp="1"/>
          </p:cNvSpPr>
          <p:nvPr userDrawn="1">
            <p:ph type="ftr" sz="quarter" idx="11"/>
          </p:nvPr>
        </p:nvSpPr>
        <p:spPr>
          <a:xfrm>
            <a:off x="2502925" y="6501490"/>
            <a:ext cx="7186151" cy="365125"/>
          </a:xfrm>
        </p:spPr>
        <p:txBody>
          <a:bodyPr/>
          <a:lstStyle>
            <a:lvl1pPr>
              <a:defRPr>
                <a:solidFill>
                  <a:schemeClr val="bg1"/>
                </a:solidFill>
              </a:defRPr>
            </a:lvl1pPr>
          </a:lstStyle>
          <a:p>
            <a:r>
              <a:rPr lang="en-US"/>
              <a:t>ROSEN Technology and Research Center GmbH</a:t>
            </a:r>
          </a:p>
        </p:txBody>
      </p:sp>
      <p:sp>
        <p:nvSpPr>
          <p:cNvPr id="6" name="Slide Number Placeholder 5">
            <a:extLst>
              <a:ext uri="{FF2B5EF4-FFF2-40B4-BE49-F238E27FC236}">
                <a16:creationId xmlns:a16="http://schemas.microsoft.com/office/drawing/2014/main" id="{652F8153-3ACC-54DA-DD91-32BEDD05AB7D}"/>
              </a:ext>
            </a:extLst>
          </p:cNvPr>
          <p:cNvSpPr>
            <a:spLocks noGrp="1"/>
          </p:cNvSpPr>
          <p:nvPr userDrawn="1">
            <p:ph type="sldNum" sz="quarter" idx="12"/>
          </p:nvPr>
        </p:nvSpPr>
        <p:spPr>
          <a:xfrm>
            <a:off x="10674898" y="6501490"/>
            <a:ext cx="1233776" cy="365125"/>
          </a:xfrm>
        </p:spPr>
        <p:txBody>
          <a:bodyPr/>
          <a:lstStyle/>
          <a:p>
            <a:fld id="{141F61CF-DB24-4801-8001-2E8B3C4F2AE0}" type="slidenum">
              <a:rPr lang="en-US" smtClean="0"/>
              <a:t>‹#›</a:t>
            </a:fld>
            <a:endParaRPr lang="en-US"/>
          </a:p>
        </p:txBody>
      </p:sp>
    </p:spTree>
    <p:extLst>
      <p:ext uri="{BB962C8B-B14F-4D97-AF65-F5344CB8AC3E}">
        <p14:creationId xmlns:p14="http://schemas.microsoft.com/office/powerpoint/2010/main" val="10383963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50FF49-34E0-B80E-BBFA-F81657047ADA}"/>
              </a:ext>
            </a:extLst>
          </p:cNvPr>
          <p:cNvSpPr>
            <a:spLocks noGrp="1"/>
          </p:cNvSpPr>
          <p:nvPr>
            <p:ph type="title"/>
          </p:nvPr>
        </p:nvSpPr>
        <p:spPr>
          <a:xfrm>
            <a:off x="838200" y="269875"/>
            <a:ext cx="10515600" cy="8159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49606A-13C9-692D-ACA6-C1F79A5546F5}"/>
              </a:ext>
            </a:extLst>
          </p:cNvPr>
          <p:cNvSpPr>
            <a:spLocks noGrp="1"/>
          </p:cNvSpPr>
          <p:nvPr>
            <p:ph type="body" idx="1"/>
          </p:nvPr>
        </p:nvSpPr>
        <p:spPr>
          <a:xfrm>
            <a:off x="838200" y="1228725"/>
            <a:ext cx="10515600" cy="49482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BD88B-8157-732D-EE19-B478D1F832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Trebuchet MS" panose="020B0603020202020204" pitchFamily="34" charset="0"/>
              </a:defRPr>
            </a:lvl1pPr>
          </a:lstStyle>
          <a:p>
            <a:r>
              <a:rPr lang="en-US"/>
              <a:t>25th June 2025</a:t>
            </a:r>
          </a:p>
        </p:txBody>
      </p:sp>
      <p:sp>
        <p:nvSpPr>
          <p:cNvPr id="5" name="Footer Placeholder 4">
            <a:extLst>
              <a:ext uri="{FF2B5EF4-FFF2-40B4-BE49-F238E27FC236}">
                <a16:creationId xmlns:a16="http://schemas.microsoft.com/office/drawing/2014/main" id="{AA979876-8942-9037-EC0E-13A75D9438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Trebuchet MS" panose="020B0603020202020204" pitchFamily="34" charset="0"/>
              </a:defRPr>
            </a:lvl1pPr>
          </a:lstStyle>
          <a:p>
            <a:r>
              <a:rPr lang="en-US"/>
              <a:t>ROSEN Technology and Research Center GmbH</a:t>
            </a:r>
          </a:p>
        </p:txBody>
      </p:sp>
      <p:sp>
        <p:nvSpPr>
          <p:cNvPr id="6" name="Slide Number Placeholder 5">
            <a:extLst>
              <a:ext uri="{FF2B5EF4-FFF2-40B4-BE49-F238E27FC236}">
                <a16:creationId xmlns:a16="http://schemas.microsoft.com/office/drawing/2014/main" id="{7051AACA-DC87-1694-E172-03E202EF54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Trebuchet MS" panose="020B0603020202020204" pitchFamily="34" charset="0"/>
              </a:defRPr>
            </a:lvl1pPr>
          </a:lstStyle>
          <a:p>
            <a:fld id="{141F61CF-DB24-4801-8001-2E8B3C4F2AE0}" type="slidenum">
              <a:rPr lang="en-US" smtClean="0"/>
              <a:pPr/>
              <a:t>‹#›</a:t>
            </a:fld>
            <a:endParaRPr lang="en-US"/>
          </a:p>
        </p:txBody>
      </p:sp>
    </p:spTree>
    <p:extLst>
      <p:ext uri="{BB962C8B-B14F-4D97-AF65-F5344CB8AC3E}">
        <p14:creationId xmlns:p14="http://schemas.microsoft.com/office/powerpoint/2010/main" val="399804202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7" r:id="rId3"/>
    <p:sldLayoutId id="2147483658" r:id="rId4"/>
    <p:sldLayoutId id="2147483659" r:id="rId5"/>
    <p:sldLayoutId id="2147483661" r:id="rId6"/>
  </p:sldLayoutIdLst>
  <p:hf hdr="0"/>
  <p:txStyles>
    <p:titleStyle>
      <a:lvl1pPr algn="l" defTabSz="914400" rtl="0" eaLnBrk="1" latinLnBrk="0" hangingPunct="1">
        <a:lnSpc>
          <a:spcPct val="90000"/>
        </a:lnSpc>
        <a:spcBef>
          <a:spcPct val="0"/>
        </a:spcBef>
        <a:buNone/>
        <a:defRPr sz="4400" kern="1200" cap="small" baseline="0">
          <a:solidFill>
            <a:schemeClr val="tx1"/>
          </a:solidFill>
          <a:latin typeface="Trebuchet MS" panose="020B06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greensoftware.foundation/"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sdialliance.or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playing4theplanet.or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mlco2.github.io/codecarbon/index.html"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hyperlink" Target="https://github.com/mlco2/codecarbon/blob/master/codecarbon/data/private_infra/global_energy_mix.js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openxmlformats.org/officeDocument/2006/relationships/hyperlink" Target="https://cloud.google.com/sustainability/region-carbon"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https://appsource.microsoft.com/en-us/product/power-bi/coi-sustainability.emissions_impact_dashboard" TargetMode="External"/><Relationship Id="rId5" Type="http://schemas.openxmlformats.org/officeDocument/2006/relationships/hyperlink" Target="https://aws.amazon.com/blogs/aws/new-customer-carbon-footprint-tool/" TargetMode="External"/><Relationship Id="rId4" Type="http://schemas.openxmlformats.org/officeDocument/2006/relationships/hyperlink" Target="https://sustainability.aboutamazon.com/products-services/the-cloud?energyType=tru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intel/pcm"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hyperlink" Target="https://developer.arm.com/documentation/101816/0902/Capturing-Energy-Data"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hyperlink" Target="https://www.oaklean.io/"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s://www.nature.com/articles/s41545-021-00101-w"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www.nature.com/articles/s41545-021-00101-w"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9.bin"/><Relationship Id="rId7"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2.svg"/><Relationship Id="rId11" Type="http://schemas.openxmlformats.org/officeDocument/2006/relationships/image" Target="../media/image45.svg"/><Relationship Id="rId5" Type="http://schemas.openxmlformats.org/officeDocument/2006/relationships/image" Target="../media/image41.png"/><Relationship Id="rId10" Type="http://schemas.openxmlformats.org/officeDocument/2006/relationships/image" Target="../media/image44.png"/><Relationship Id="rId4" Type="http://schemas.openxmlformats.org/officeDocument/2006/relationships/image" Target="../media/image40.bin"/><Relationship Id="rId9" Type="http://schemas.openxmlformats.org/officeDocument/2006/relationships/image" Target="../media/image8.svg"/></Relationships>
</file>

<file path=ppt/slides/_rels/slide79.xml.rels><?xml version="1.0" encoding="UTF-8" standalone="yes"?>
<Relationships xmlns="http://schemas.openxmlformats.org/package/2006/relationships"><Relationship Id="rId8" Type="http://schemas.openxmlformats.org/officeDocument/2006/relationships/hyperlink" Target="https://www.enviam-gruppe.de/energiezukunft-ostdeutschland/verbrauch-und-effizienz/stromverbrauch-ki" TargetMode="External"/><Relationship Id="rId13" Type="http://schemas.openxmlformats.org/officeDocument/2006/relationships/hyperlink" Target="https://github.com/intel/pcm" TargetMode="External"/><Relationship Id="rId18" Type="http://schemas.openxmlformats.org/officeDocument/2006/relationships/hyperlink" Target="https://think.ing.com/articles/data-centres-growth-in-water-consumption-needs-more-attention/" TargetMode="External"/><Relationship Id="rId3" Type="http://schemas.openxmlformats.org/officeDocument/2006/relationships/hyperlink" Target="https://www.informatik-aktuell.de/betrieb/server/rechenzentren-energiefresser-oder-effizienzwunder.html" TargetMode="External"/><Relationship Id="rId7" Type="http://schemas.openxmlformats.org/officeDocument/2006/relationships/hyperlink" Target="https://www.goldmansachs.com/insights/articles/AI-poised-to-drive-160-increase-in-power-demand" TargetMode="External"/><Relationship Id="rId12" Type="http://schemas.openxmlformats.org/officeDocument/2006/relationships/hyperlink" Target="https://sdialliance.org/" TargetMode="External"/><Relationship Id="rId17" Type="http://schemas.openxmlformats.org/officeDocument/2006/relationships/hyperlink" Target="https://www.washingtonpost.com/climate-environment/2023/04/25/data-centers-drought-water-use/" TargetMode="External"/><Relationship Id="rId2" Type="http://schemas.openxmlformats.org/officeDocument/2006/relationships/notesSlide" Target="../notesSlides/notesSlide79.xml"/><Relationship Id="rId16" Type="http://schemas.openxmlformats.org/officeDocument/2006/relationships/hyperlink" Target="https://iopscience.iop.org/article/10.1088/1748-9326/abfba1" TargetMode="External"/><Relationship Id="rId1" Type="http://schemas.openxmlformats.org/officeDocument/2006/relationships/slideLayout" Target="../slideLayouts/slideLayout6.xml"/><Relationship Id="rId6" Type="http://schemas.openxmlformats.org/officeDocument/2006/relationships/hyperlink" Target="https://greenlab.di.uminho.pt/wp-content/uploads/2017/10/sleFinal.pdf" TargetMode="External"/><Relationship Id="rId11" Type="http://schemas.openxmlformats.org/officeDocument/2006/relationships/hyperlink" Target="https://github.com/Green-Software-Foundation/awesome-green-software" TargetMode="External"/><Relationship Id="rId5" Type="http://schemas.openxmlformats.org/officeDocument/2006/relationships/hyperlink" Target="https://scienceblogs.de/rupture-de-catenaire/2021/05/03/die-energie-effizienz-von-programmiersprachen/" TargetMode="External"/><Relationship Id="rId15" Type="http://schemas.openxmlformats.org/officeDocument/2006/relationships/hyperlink" Target="https://www.oaklean.io/" TargetMode="External"/><Relationship Id="rId10" Type="http://schemas.openxmlformats.org/officeDocument/2006/relationships/hyperlink" Target="https://datascience.aero/green-programming-reducing-your-carbon-emissions-when-coding/" TargetMode="External"/><Relationship Id="rId4" Type="http://schemas.openxmlformats.org/officeDocument/2006/relationships/hyperlink" Target="https://www.heise.de/news/Gruenes-Programmieren-C-und-Rust-energieeffizient-Python-und-Perl-Schlusslicht-7259319.html" TargetMode="External"/><Relationship Id="rId9" Type="http://schemas.openxmlformats.org/officeDocument/2006/relationships/hyperlink" Target="https://www.datacenter-insider.de/nachhaltigkeit-in-code--tools-sprachen-roadmaps-a-4488612f6f7799531b9ad852d0beff35/" TargetMode="External"/><Relationship Id="rId14" Type="http://schemas.openxmlformats.org/officeDocument/2006/relationships/hyperlink" Target="https://developer.arm.com/documentation/101816/0902/Capturing-Energy-Dat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hyperlink" Target="https://benchmarksgame-team.pages.debian.net/benchmarksgame/description/fasta.html" TargetMode="External"/><Relationship Id="rId3" Type="http://schemas.openxmlformats.org/officeDocument/2006/relationships/hyperlink" Target="https://www.nature.com/articles/s41545-021-00101-w" TargetMode="External"/><Relationship Id="rId7" Type="http://schemas.openxmlformats.org/officeDocument/2006/relationships/hyperlink" Target="https://benchmarksgame-team.pages.debian.net/benchmarksgame/description/fannkuchredux.html#fannkuchredux"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hyperlink" Target="https://datacentersustainability.org/data-centers-and-critical-raw-materials/" TargetMode="External"/><Relationship Id="rId5" Type="http://schemas.openxmlformats.org/officeDocument/2006/relationships/hyperlink" Target="https://en.wikipedia.org/wiki/Environmental_impact_of_mining#:~:text=Mining%20can%20cause%20erosion%2C%20sinkholes,which%20contributes%20to%20climate%20change." TargetMode="External"/><Relationship Id="rId4" Type="http://schemas.openxmlformats.org/officeDocument/2006/relationships/hyperlink" Target="https://nordiccomputer.com/resources/what-is-the-effect-of-datacenter-hardware-on-the-climate" TargetMode="External"/><Relationship Id="rId9" Type="http://schemas.openxmlformats.org/officeDocument/2006/relationships/hyperlink" Target="https://www.playing4theplanet.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32CF0B-DEEE-22A4-7686-640BBA589E36}"/>
              </a:ext>
            </a:extLst>
          </p:cNvPr>
          <p:cNvSpPr/>
          <p:nvPr/>
        </p:nvSpPr>
        <p:spPr>
          <a:xfrm>
            <a:off x="9986210" y="6077053"/>
            <a:ext cx="2205790" cy="7809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F54FF-160D-E0AF-A591-58AD94F6D7E1}"/>
              </a:ext>
            </a:extLst>
          </p:cNvPr>
          <p:cNvSpPr>
            <a:spLocks noGrp="1"/>
          </p:cNvSpPr>
          <p:nvPr>
            <p:ph type="ctrTitle"/>
          </p:nvPr>
        </p:nvSpPr>
        <p:spPr>
          <a:xfrm>
            <a:off x="4363451" y="2551532"/>
            <a:ext cx="7105634" cy="1669294"/>
          </a:xfrm>
        </p:spPr>
        <p:txBody>
          <a:bodyPr>
            <a:normAutofit fontScale="90000"/>
          </a:bodyPr>
          <a:lstStyle/>
          <a:p>
            <a:r>
              <a:rPr lang="en-US" noProof="0" dirty="0"/>
              <a:t>GREEN PROGRAMMING</a:t>
            </a:r>
          </a:p>
        </p:txBody>
      </p:sp>
      <p:sp>
        <p:nvSpPr>
          <p:cNvPr id="3" name="Subtitle 2">
            <a:extLst>
              <a:ext uri="{FF2B5EF4-FFF2-40B4-BE49-F238E27FC236}">
                <a16:creationId xmlns:a16="http://schemas.microsoft.com/office/drawing/2014/main" id="{CB1263D3-71BF-A3FD-6EE8-0BB498428C9B}"/>
              </a:ext>
            </a:extLst>
          </p:cNvPr>
          <p:cNvSpPr>
            <a:spLocks noGrp="1"/>
          </p:cNvSpPr>
          <p:nvPr>
            <p:ph type="subTitle" idx="1"/>
          </p:nvPr>
        </p:nvSpPr>
        <p:spPr>
          <a:xfrm>
            <a:off x="4362383" y="4445211"/>
            <a:ext cx="7106702" cy="1376829"/>
          </a:xfrm>
        </p:spPr>
        <p:txBody>
          <a:bodyPr/>
          <a:lstStyle/>
          <a:p>
            <a:r>
              <a:rPr lang="en-US" noProof="0" dirty="0"/>
              <a:t>Tina Ulbrich – Hendrik Niemeyer</a:t>
            </a:r>
          </a:p>
          <a:p>
            <a:r>
              <a:rPr lang="en-US" noProof="0" dirty="0"/>
              <a:t>ROSEN Technology and Research GmbH</a:t>
            </a:r>
          </a:p>
          <a:p>
            <a:r>
              <a:rPr lang="en-US" noProof="0" dirty="0"/>
              <a:t>C++ </a:t>
            </a:r>
            <a:r>
              <a:rPr lang="en-US" dirty="0"/>
              <a:t>o</a:t>
            </a:r>
            <a:r>
              <a:rPr lang="en-US" noProof="0" dirty="0"/>
              <a:t>n Sea 2025</a:t>
            </a:r>
          </a:p>
        </p:txBody>
      </p:sp>
      <p:pic>
        <p:nvPicPr>
          <p:cNvPr id="7" name="Graphic 6">
            <a:extLst>
              <a:ext uri="{FF2B5EF4-FFF2-40B4-BE49-F238E27FC236}">
                <a16:creationId xmlns:a16="http://schemas.microsoft.com/office/drawing/2014/main" id="{0DF90D56-B09E-8A80-695F-73813BEBF2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6872" y="4494442"/>
            <a:ext cx="8445122" cy="4230007"/>
          </a:xfrm>
          <a:prstGeom prst="rect">
            <a:avLst/>
          </a:prstGeom>
        </p:spPr>
      </p:pic>
    </p:spTree>
    <p:extLst>
      <p:ext uri="{BB962C8B-B14F-4D97-AF65-F5344CB8AC3E}">
        <p14:creationId xmlns:p14="http://schemas.microsoft.com/office/powerpoint/2010/main" val="3014989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B01138-80EC-4E54-A8A6-3171FB18E459}"/>
              </a:ext>
            </a:extLst>
          </p:cNvPr>
          <p:cNvSpPr>
            <a:spLocks noGrp="1"/>
          </p:cNvSpPr>
          <p:nvPr>
            <p:ph type="title"/>
          </p:nvPr>
        </p:nvSpPr>
        <p:spPr/>
        <p:txBody>
          <a:bodyPr>
            <a:normAutofit fontScale="90000"/>
          </a:bodyPr>
          <a:lstStyle/>
          <a:p>
            <a:r>
              <a:rPr lang="en-US" noProof="0" dirty="0"/>
              <a:t>Data Centers</a:t>
            </a:r>
          </a:p>
        </p:txBody>
      </p:sp>
      <p:sp>
        <p:nvSpPr>
          <p:cNvPr id="3" name="Inhaltsplatzhalter 2">
            <a:extLst>
              <a:ext uri="{FF2B5EF4-FFF2-40B4-BE49-F238E27FC236}">
                <a16:creationId xmlns:a16="http://schemas.microsoft.com/office/drawing/2014/main" id="{68950DFC-DE32-3C4C-54E0-33460A19D6C6}"/>
              </a:ext>
            </a:extLst>
          </p:cNvPr>
          <p:cNvSpPr>
            <a:spLocks noGrp="1"/>
          </p:cNvSpPr>
          <p:nvPr>
            <p:ph idx="1"/>
          </p:nvPr>
        </p:nvSpPr>
        <p:spPr/>
        <p:txBody>
          <a:bodyPr/>
          <a:lstStyle/>
          <a:p>
            <a:pPr marL="0" indent="0">
              <a:buNone/>
            </a:pPr>
            <a:r>
              <a:rPr lang="en-US" noProof="0" dirty="0"/>
              <a:t>Cooling requirements</a:t>
            </a:r>
          </a:p>
        </p:txBody>
      </p:sp>
      <p:sp>
        <p:nvSpPr>
          <p:cNvPr id="4" name="Datumsplatzhalter 3">
            <a:extLst>
              <a:ext uri="{FF2B5EF4-FFF2-40B4-BE49-F238E27FC236}">
                <a16:creationId xmlns:a16="http://schemas.microsoft.com/office/drawing/2014/main" id="{DFE344EB-8E1C-61F5-7F43-DB0681076BCA}"/>
              </a:ext>
            </a:extLst>
          </p:cNvPr>
          <p:cNvSpPr>
            <a:spLocks noGrp="1"/>
          </p:cNvSpPr>
          <p:nvPr>
            <p:ph type="dt" sz="half" idx="10"/>
          </p:nvPr>
        </p:nvSpPr>
        <p:spPr/>
        <p:txBody>
          <a:bodyPr/>
          <a:lstStyle/>
          <a:p>
            <a:r>
              <a:rPr lang="en-US"/>
              <a:t>25th June 2025</a:t>
            </a:r>
          </a:p>
        </p:txBody>
      </p:sp>
      <p:sp>
        <p:nvSpPr>
          <p:cNvPr id="5" name="Fußzeilenplatzhalter 4">
            <a:extLst>
              <a:ext uri="{FF2B5EF4-FFF2-40B4-BE49-F238E27FC236}">
                <a16:creationId xmlns:a16="http://schemas.microsoft.com/office/drawing/2014/main" id="{10564E80-3088-2477-FB18-1482BFDCA2DA}"/>
              </a:ext>
            </a:extLst>
          </p:cNvPr>
          <p:cNvSpPr>
            <a:spLocks noGrp="1"/>
          </p:cNvSpPr>
          <p:nvPr>
            <p:ph type="ftr" sz="quarter" idx="11"/>
          </p:nvPr>
        </p:nvSpPr>
        <p:spPr/>
        <p:txBody>
          <a:bodyPr/>
          <a:lstStyle/>
          <a:p>
            <a:r>
              <a:rPr lang="en-US"/>
              <a:t>ROSEN Technology and Research Center GmbH</a:t>
            </a:r>
          </a:p>
        </p:txBody>
      </p:sp>
      <p:sp>
        <p:nvSpPr>
          <p:cNvPr id="6" name="Foliennummernplatzhalter 5">
            <a:extLst>
              <a:ext uri="{FF2B5EF4-FFF2-40B4-BE49-F238E27FC236}">
                <a16:creationId xmlns:a16="http://schemas.microsoft.com/office/drawing/2014/main" id="{0343AA37-3CE6-B53C-275A-6773BF069BBA}"/>
              </a:ext>
            </a:extLst>
          </p:cNvPr>
          <p:cNvSpPr>
            <a:spLocks noGrp="1"/>
          </p:cNvSpPr>
          <p:nvPr>
            <p:ph type="sldNum" sz="quarter" idx="12"/>
          </p:nvPr>
        </p:nvSpPr>
        <p:spPr/>
        <p:txBody>
          <a:bodyPr/>
          <a:lstStyle/>
          <a:p>
            <a:fld id="{141F61CF-DB24-4801-8001-2E8B3C4F2AE0}" type="slidenum">
              <a:rPr lang="en-US" smtClean="0"/>
              <a:t>10</a:t>
            </a:fld>
            <a:endParaRPr lang="en-US"/>
          </a:p>
        </p:txBody>
      </p:sp>
      <p:pic>
        <p:nvPicPr>
          <p:cNvPr id="9" name="Grafik 8" descr="Ein Bild, das Winter, Blume, Schneeflocke enthält.&#10;&#10;Automatisch generierte Beschreibung">
            <a:extLst>
              <a:ext uri="{FF2B5EF4-FFF2-40B4-BE49-F238E27FC236}">
                <a16:creationId xmlns:a16="http://schemas.microsoft.com/office/drawing/2014/main" id="{CAD57F08-357E-6FFA-6AB9-FE7CB75E9514}"/>
              </a:ext>
            </a:extLst>
          </p:cNvPr>
          <p:cNvPicPr>
            <a:picLocks noChangeAspect="1"/>
          </p:cNvPicPr>
          <p:nvPr/>
        </p:nvPicPr>
        <p:blipFill rotWithShape="1">
          <a:blip r:embed="rId3">
            <a:extLst>
              <a:ext uri="{28A0092B-C50C-407E-A947-70E740481C1C}">
                <a14:useLocalDpi xmlns:a14="http://schemas.microsoft.com/office/drawing/2010/main" val="0"/>
              </a:ext>
            </a:extLst>
          </a:blip>
          <a:srcRect t="7875" b="7875"/>
          <a:stretch/>
        </p:blipFill>
        <p:spPr>
          <a:xfrm>
            <a:off x="2185756" y="1591200"/>
            <a:ext cx="7820489" cy="4389120"/>
          </a:xfrm>
          <a:prstGeom prst="rect">
            <a:avLst/>
          </a:prstGeom>
        </p:spPr>
      </p:pic>
    </p:spTree>
    <p:extLst>
      <p:ext uri="{BB962C8B-B14F-4D97-AF65-F5344CB8AC3E}">
        <p14:creationId xmlns:p14="http://schemas.microsoft.com/office/powerpoint/2010/main" val="80637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B01138-80EC-4E54-A8A6-3171FB18E459}"/>
              </a:ext>
            </a:extLst>
          </p:cNvPr>
          <p:cNvSpPr>
            <a:spLocks noGrp="1"/>
          </p:cNvSpPr>
          <p:nvPr>
            <p:ph type="title"/>
          </p:nvPr>
        </p:nvSpPr>
        <p:spPr/>
        <p:txBody>
          <a:bodyPr>
            <a:normAutofit fontScale="90000"/>
          </a:bodyPr>
          <a:lstStyle/>
          <a:p>
            <a:r>
              <a:rPr lang="en-US" noProof="0" dirty="0"/>
              <a:t>Data Centers</a:t>
            </a:r>
          </a:p>
        </p:txBody>
      </p:sp>
      <p:sp>
        <p:nvSpPr>
          <p:cNvPr id="3" name="Inhaltsplatzhalter 2">
            <a:extLst>
              <a:ext uri="{FF2B5EF4-FFF2-40B4-BE49-F238E27FC236}">
                <a16:creationId xmlns:a16="http://schemas.microsoft.com/office/drawing/2014/main" id="{68950DFC-DE32-3C4C-54E0-33460A19D6C6}"/>
              </a:ext>
            </a:extLst>
          </p:cNvPr>
          <p:cNvSpPr>
            <a:spLocks noGrp="1"/>
          </p:cNvSpPr>
          <p:nvPr>
            <p:ph idx="1"/>
          </p:nvPr>
        </p:nvSpPr>
        <p:spPr/>
        <p:txBody>
          <a:bodyPr/>
          <a:lstStyle/>
          <a:p>
            <a:pPr marL="0" indent="0">
              <a:buNone/>
            </a:pPr>
            <a:r>
              <a:rPr lang="en-US" noProof="0" dirty="0"/>
              <a:t>Exponential growth of networked devices</a:t>
            </a:r>
          </a:p>
        </p:txBody>
      </p:sp>
      <p:sp>
        <p:nvSpPr>
          <p:cNvPr id="4" name="Datumsplatzhalter 3">
            <a:extLst>
              <a:ext uri="{FF2B5EF4-FFF2-40B4-BE49-F238E27FC236}">
                <a16:creationId xmlns:a16="http://schemas.microsoft.com/office/drawing/2014/main" id="{DFE344EB-8E1C-61F5-7F43-DB0681076BCA}"/>
              </a:ext>
            </a:extLst>
          </p:cNvPr>
          <p:cNvSpPr>
            <a:spLocks noGrp="1"/>
          </p:cNvSpPr>
          <p:nvPr>
            <p:ph type="dt" sz="half" idx="10"/>
          </p:nvPr>
        </p:nvSpPr>
        <p:spPr/>
        <p:txBody>
          <a:bodyPr/>
          <a:lstStyle/>
          <a:p>
            <a:r>
              <a:rPr lang="en-US"/>
              <a:t>25th June 2025</a:t>
            </a:r>
          </a:p>
        </p:txBody>
      </p:sp>
      <p:sp>
        <p:nvSpPr>
          <p:cNvPr id="5" name="Fußzeilenplatzhalter 4">
            <a:extLst>
              <a:ext uri="{FF2B5EF4-FFF2-40B4-BE49-F238E27FC236}">
                <a16:creationId xmlns:a16="http://schemas.microsoft.com/office/drawing/2014/main" id="{10564E80-3088-2477-FB18-1482BFDCA2DA}"/>
              </a:ext>
            </a:extLst>
          </p:cNvPr>
          <p:cNvSpPr>
            <a:spLocks noGrp="1"/>
          </p:cNvSpPr>
          <p:nvPr>
            <p:ph type="ftr" sz="quarter" idx="11"/>
          </p:nvPr>
        </p:nvSpPr>
        <p:spPr/>
        <p:txBody>
          <a:bodyPr/>
          <a:lstStyle/>
          <a:p>
            <a:r>
              <a:rPr lang="en-US"/>
              <a:t>ROSEN Technology and Research Center GmbH</a:t>
            </a:r>
          </a:p>
        </p:txBody>
      </p:sp>
      <p:sp>
        <p:nvSpPr>
          <p:cNvPr id="6" name="Foliennummernplatzhalter 5">
            <a:extLst>
              <a:ext uri="{FF2B5EF4-FFF2-40B4-BE49-F238E27FC236}">
                <a16:creationId xmlns:a16="http://schemas.microsoft.com/office/drawing/2014/main" id="{0343AA37-3CE6-B53C-275A-6773BF069BBA}"/>
              </a:ext>
            </a:extLst>
          </p:cNvPr>
          <p:cNvSpPr>
            <a:spLocks noGrp="1"/>
          </p:cNvSpPr>
          <p:nvPr>
            <p:ph type="sldNum" sz="quarter" idx="12"/>
          </p:nvPr>
        </p:nvSpPr>
        <p:spPr/>
        <p:txBody>
          <a:bodyPr/>
          <a:lstStyle/>
          <a:p>
            <a:fld id="{141F61CF-DB24-4801-8001-2E8B3C4F2AE0}" type="slidenum">
              <a:rPr lang="en-US" smtClean="0"/>
              <a:t>11</a:t>
            </a:fld>
            <a:endParaRPr lang="en-US"/>
          </a:p>
        </p:txBody>
      </p:sp>
      <p:pic>
        <p:nvPicPr>
          <p:cNvPr id="9" name="Grafik 8" descr="Ein Bild, das Elektronik, Elektronisches Gerät, Mischpult, Musik enthält.&#10;&#10;Automatisch generierte Beschreibung">
            <a:extLst>
              <a:ext uri="{FF2B5EF4-FFF2-40B4-BE49-F238E27FC236}">
                <a16:creationId xmlns:a16="http://schemas.microsoft.com/office/drawing/2014/main" id="{63535A3F-984E-9DCC-8902-643F4C3385EC}"/>
              </a:ext>
            </a:extLst>
          </p:cNvPr>
          <p:cNvPicPr>
            <a:picLocks noChangeAspect="1"/>
          </p:cNvPicPr>
          <p:nvPr/>
        </p:nvPicPr>
        <p:blipFill rotWithShape="1">
          <a:blip r:embed="rId3">
            <a:extLst>
              <a:ext uri="{28A0092B-C50C-407E-A947-70E740481C1C}">
                <a14:useLocalDpi xmlns:a14="http://schemas.microsoft.com/office/drawing/2010/main" val="0"/>
              </a:ext>
            </a:extLst>
          </a:blip>
          <a:srcRect t="10095" b="5732"/>
          <a:stretch/>
        </p:blipFill>
        <p:spPr>
          <a:xfrm>
            <a:off x="2185214" y="1591200"/>
            <a:ext cx="7821573" cy="4389120"/>
          </a:xfrm>
          <a:prstGeom prst="rect">
            <a:avLst/>
          </a:prstGeom>
        </p:spPr>
      </p:pic>
    </p:spTree>
    <p:extLst>
      <p:ext uri="{BB962C8B-B14F-4D97-AF65-F5344CB8AC3E}">
        <p14:creationId xmlns:p14="http://schemas.microsoft.com/office/powerpoint/2010/main" val="55179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D7F2-1599-4CFA-9A3E-3F36FC331CC8}"/>
              </a:ext>
            </a:extLst>
          </p:cNvPr>
          <p:cNvSpPr>
            <a:spLocks noGrp="1"/>
          </p:cNvSpPr>
          <p:nvPr>
            <p:ph type="ctrTitle"/>
          </p:nvPr>
        </p:nvSpPr>
        <p:spPr/>
        <p:txBody>
          <a:bodyPr/>
          <a:lstStyle/>
          <a:p>
            <a:r>
              <a:rPr lang="en-US" noProof="0" dirty="0"/>
              <a:t>Green Software</a:t>
            </a:r>
          </a:p>
        </p:txBody>
      </p:sp>
    </p:spTree>
    <p:extLst>
      <p:ext uri="{BB962C8B-B14F-4D97-AF65-F5344CB8AC3E}">
        <p14:creationId xmlns:p14="http://schemas.microsoft.com/office/powerpoint/2010/main" val="3486405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EE240-979C-D9DA-36A0-3561422657C0}"/>
              </a:ext>
            </a:extLst>
          </p:cNvPr>
          <p:cNvSpPr>
            <a:spLocks noGrp="1"/>
          </p:cNvSpPr>
          <p:nvPr>
            <p:ph type="title"/>
          </p:nvPr>
        </p:nvSpPr>
        <p:spPr/>
        <p:txBody>
          <a:bodyPr>
            <a:normAutofit fontScale="90000"/>
          </a:bodyPr>
          <a:lstStyle/>
          <a:p>
            <a:r>
              <a:rPr lang="en-US" noProof="0" dirty="0"/>
              <a:t>Green Software</a:t>
            </a:r>
          </a:p>
        </p:txBody>
      </p:sp>
      <p:sp>
        <p:nvSpPr>
          <p:cNvPr id="6" name="Date Placeholder 5">
            <a:extLst>
              <a:ext uri="{FF2B5EF4-FFF2-40B4-BE49-F238E27FC236}">
                <a16:creationId xmlns:a16="http://schemas.microsoft.com/office/drawing/2014/main" id="{D5E7A6DA-C174-61D1-F8D3-5D0D11FE36C1}"/>
              </a:ext>
            </a:extLst>
          </p:cNvPr>
          <p:cNvSpPr>
            <a:spLocks noGrp="1"/>
          </p:cNvSpPr>
          <p:nvPr>
            <p:ph type="dt" sz="half" idx="10"/>
          </p:nvPr>
        </p:nvSpPr>
        <p:spPr/>
        <p:txBody>
          <a:bodyPr/>
          <a:lstStyle/>
          <a:p>
            <a:r>
              <a:rPr lang="en-US"/>
              <a:t>25th June 2025</a:t>
            </a:r>
          </a:p>
        </p:txBody>
      </p:sp>
      <p:sp>
        <p:nvSpPr>
          <p:cNvPr id="7" name="Footer Placeholder 6">
            <a:extLst>
              <a:ext uri="{FF2B5EF4-FFF2-40B4-BE49-F238E27FC236}">
                <a16:creationId xmlns:a16="http://schemas.microsoft.com/office/drawing/2014/main" id="{98A504F0-D91F-F777-D1F0-95C72B2E5199}"/>
              </a:ext>
            </a:extLst>
          </p:cNvPr>
          <p:cNvSpPr>
            <a:spLocks noGrp="1"/>
          </p:cNvSpPr>
          <p:nvPr>
            <p:ph type="ftr" sz="quarter" idx="11"/>
          </p:nvPr>
        </p:nvSpPr>
        <p:spPr/>
        <p:txBody>
          <a:bodyPr/>
          <a:lstStyle/>
          <a:p>
            <a:r>
              <a:rPr lang="en-US"/>
              <a:t>ROSEN Technology and Research Center GmbH</a:t>
            </a:r>
          </a:p>
        </p:txBody>
      </p:sp>
      <p:sp>
        <p:nvSpPr>
          <p:cNvPr id="8" name="Slide Number Placeholder 7">
            <a:extLst>
              <a:ext uri="{FF2B5EF4-FFF2-40B4-BE49-F238E27FC236}">
                <a16:creationId xmlns:a16="http://schemas.microsoft.com/office/drawing/2014/main" id="{67164374-0544-0123-A584-3A70B05D4025}"/>
              </a:ext>
            </a:extLst>
          </p:cNvPr>
          <p:cNvSpPr>
            <a:spLocks noGrp="1"/>
          </p:cNvSpPr>
          <p:nvPr>
            <p:ph type="sldNum" sz="quarter" idx="12"/>
          </p:nvPr>
        </p:nvSpPr>
        <p:spPr/>
        <p:txBody>
          <a:bodyPr/>
          <a:lstStyle/>
          <a:p>
            <a:fld id="{141F61CF-DB24-4801-8001-2E8B3C4F2AE0}" type="slidenum">
              <a:rPr lang="en-US" smtClean="0"/>
              <a:t>13</a:t>
            </a:fld>
            <a:endParaRPr lang="en-US"/>
          </a:p>
        </p:txBody>
      </p:sp>
      <p:grpSp>
        <p:nvGrpSpPr>
          <p:cNvPr id="63" name="Group 62">
            <a:extLst>
              <a:ext uri="{FF2B5EF4-FFF2-40B4-BE49-F238E27FC236}">
                <a16:creationId xmlns:a16="http://schemas.microsoft.com/office/drawing/2014/main" id="{8B646D7A-4FD0-397B-D35B-F1DBDEC39EA1}"/>
              </a:ext>
            </a:extLst>
          </p:cNvPr>
          <p:cNvGrpSpPr/>
          <p:nvPr/>
        </p:nvGrpSpPr>
        <p:grpSpPr>
          <a:xfrm>
            <a:off x="602811" y="2140203"/>
            <a:ext cx="3341877" cy="3052199"/>
            <a:chOff x="375629" y="1467877"/>
            <a:chExt cx="3341877" cy="3052199"/>
          </a:xfrm>
        </p:grpSpPr>
        <p:grpSp>
          <p:nvGrpSpPr>
            <p:cNvPr id="37" name="Gruppieren 893">
              <a:extLst>
                <a:ext uri="{FF2B5EF4-FFF2-40B4-BE49-F238E27FC236}">
                  <a16:creationId xmlns:a16="http://schemas.microsoft.com/office/drawing/2014/main" id="{9F7EDE76-72A4-9954-DBD2-949D9C9026DC}"/>
                </a:ext>
              </a:extLst>
            </p:cNvPr>
            <p:cNvGrpSpPr>
              <a:grpSpLocks noChangeAspect="1"/>
            </p:cNvGrpSpPr>
            <p:nvPr/>
          </p:nvGrpSpPr>
          <p:grpSpPr bwMode="gray">
            <a:xfrm>
              <a:off x="790078" y="1467877"/>
              <a:ext cx="2512981" cy="2137495"/>
              <a:chOff x="4901751" y="3297418"/>
              <a:chExt cx="691026" cy="587774"/>
            </a:xfrm>
          </p:grpSpPr>
          <p:sp>
            <p:nvSpPr>
              <p:cNvPr id="38" name="Freihandform: Form 718">
                <a:extLst>
                  <a:ext uri="{FF2B5EF4-FFF2-40B4-BE49-F238E27FC236}">
                    <a16:creationId xmlns:a16="http://schemas.microsoft.com/office/drawing/2014/main" id="{C511789B-E743-7698-4193-53B2B1103E11}"/>
                  </a:ext>
                </a:extLst>
              </p:cNvPr>
              <p:cNvSpPr>
                <a:spLocks noChangeAspect="1"/>
              </p:cNvSpPr>
              <p:nvPr/>
            </p:nvSpPr>
            <p:spPr bwMode="gray">
              <a:xfrm>
                <a:off x="4991662" y="3297418"/>
                <a:ext cx="511284" cy="338882"/>
              </a:xfrm>
              <a:custGeom>
                <a:avLst/>
                <a:gdLst>
                  <a:gd name="connsiteX0" fmla="*/ 0 w 511284"/>
                  <a:gd name="connsiteY0" fmla="*/ 0 h 338882"/>
                  <a:gd name="connsiteX1" fmla="*/ 511284 w 511284"/>
                  <a:gd name="connsiteY1" fmla="*/ 0 h 338882"/>
                  <a:gd name="connsiteX2" fmla="*/ 511284 w 511284"/>
                  <a:gd name="connsiteY2" fmla="*/ 338883 h 338882"/>
                  <a:gd name="connsiteX3" fmla="*/ 0 w 511284"/>
                  <a:gd name="connsiteY3" fmla="*/ 338883 h 338882"/>
                </a:gdLst>
                <a:ahLst/>
                <a:cxnLst>
                  <a:cxn ang="0">
                    <a:pos x="connsiteX0" y="connsiteY0"/>
                  </a:cxn>
                  <a:cxn ang="0">
                    <a:pos x="connsiteX1" y="connsiteY1"/>
                  </a:cxn>
                  <a:cxn ang="0">
                    <a:pos x="connsiteX2" y="connsiteY2"/>
                  </a:cxn>
                  <a:cxn ang="0">
                    <a:pos x="connsiteX3" y="connsiteY3"/>
                  </a:cxn>
                </a:cxnLst>
                <a:rect l="l" t="t" r="r" b="b"/>
                <a:pathLst>
                  <a:path w="511284" h="338882">
                    <a:moveTo>
                      <a:pt x="0" y="0"/>
                    </a:moveTo>
                    <a:lnTo>
                      <a:pt x="511284" y="0"/>
                    </a:lnTo>
                    <a:lnTo>
                      <a:pt x="511284" y="338883"/>
                    </a:lnTo>
                    <a:lnTo>
                      <a:pt x="0" y="338883"/>
                    </a:lnTo>
                    <a:close/>
                  </a:path>
                </a:pathLst>
              </a:custGeom>
              <a:noFill/>
              <a:ln w="38100" cap="rnd">
                <a:solidFill>
                  <a:srgbClr val="1B2911"/>
                </a:solidFill>
                <a:prstDash val="solid"/>
                <a:round/>
              </a:ln>
            </p:spPr>
            <p:txBody>
              <a:bodyPr rtlCol="0" anchor="ctr"/>
              <a:lstStyle/>
              <a:p>
                <a:endParaRPr lang="en-US" dirty="0"/>
              </a:p>
            </p:txBody>
          </p:sp>
          <p:sp>
            <p:nvSpPr>
              <p:cNvPr id="39" name="Freihandform: Form 719">
                <a:extLst>
                  <a:ext uri="{FF2B5EF4-FFF2-40B4-BE49-F238E27FC236}">
                    <a16:creationId xmlns:a16="http://schemas.microsoft.com/office/drawing/2014/main" id="{A5F186B7-9C28-4174-381C-DF8917D8FFEF}"/>
                  </a:ext>
                </a:extLst>
              </p:cNvPr>
              <p:cNvSpPr>
                <a:spLocks noChangeAspect="1"/>
              </p:cNvSpPr>
              <p:nvPr/>
            </p:nvSpPr>
            <p:spPr bwMode="gray">
              <a:xfrm>
                <a:off x="4901751" y="3636300"/>
                <a:ext cx="691026" cy="248892"/>
              </a:xfrm>
              <a:custGeom>
                <a:avLst/>
                <a:gdLst>
                  <a:gd name="connsiteX0" fmla="*/ 691027 w 691026"/>
                  <a:gd name="connsiteY0" fmla="*/ 248893 h 248892"/>
                  <a:gd name="connsiteX1" fmla="*/ 0 w 691026"/>
                  <a:gd name="connsiteY1" fmla="*/ 248893 h 248892"/>
                  <a:gd name="connsiteX2" fmla="*/ 89911 w 691026"/>
                  <a:gd name="connsiteY2" fmla="*/ 0 h 248892"/>
                  <a:gd name="connsiteX3" fmla="*/ 601195 w 691026"/>
                  <a:gd name="connsiteY3" fmla="*/ 0 h 248892"/>
                  <a:gd name="connsiteX4" fmla="*/ 691027 w 691026"/>
                  <a:gd name="connsiteY4" fmla="*/ 248893 h 248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026" h="248892">
                    <a:moveTo>
                      <a:pt x="691027" y="248893"/>
                    </a:moveTo>
                    <a:lnTo>
                      <a:pt x="0" y="248893"/>
                    </a:lnTo>
                    <a:lnTo>
                      <a:pt x="89911" y="0"/>
                    </a:lnTo>
                    <a:lnTo>
                      <a:pt x="601195" y="0"/>
                    </a:lnTo>
                    <a:lnTo>
                      <a:pt x="691027" y="248893"/>
                    </a:lnTo>
                    <a:close/>
                  </a:path>
                </a:pathLst>
              </a:custGeom>
              <a:noFill/>
              <a:ln w="38100" cap="rnd">
                <a:solidFill>
                  <a:srgbClr val="1B2911"/>
                </a:solidFill>
                <a:prstDash val="solid"/>
                <a:round/>
              </a:ln>
            </p:spPr>
            <p:txBody>
              <a:bodyPr rtlCol="0" anchor="ctr"/>
              <a:lstStyle/>
              <a:p>
                <a:endParaRPr lang="en-US" dirty="0"/>
              </a:p>
            </p:txBody>
          </p:sp>
          <p:sp>
            <p:nvSpPr>
              <p:cNvPr id="40" name="Freihandform: Form 720">
                <a:extLst>
                  <a:ext uri="{FF2B5EF4-FFF2-40B4-BE49-F238E27FC236}">
                    <a16:creationId xmlns:a16="http://schemas.microsoft.com/office/drawing/2014/main" id="{D62EA9A5-991F-DC70-B619-F68DA7E5830F}"/>
                  </a:ext>
                </a:extLst>
              </p:cNvPr>
              <p:cNvSpPr>
                <a:spLocks noChangeAspect="1"/>
              </p:cNvSpPr>
              <p:nvPr/>
            </p:nvSpPr>
            <p:spPr bwMode="gray">
              <a:xfrm>
                <a:off x="4986136" y="3669376"/>
                <a:ext cx="522256" cy="107593"/>
              </a:xfrm>
              <a:custGeom>
                <a:avLst/>
                <a:gdLst>
                  <a:gd name="connsiteX0" fmla="*/ 483419 w 522256"/>
                  <a:gd name="connsiteY0" fmla="*/ 0 h 107593"/>
                  <a:gd name="connsiteX1" fmla="*/ 38838 w 522256"/>
                  <a:gd name="connsiteY1" fmla="*/ 0 h 107593"/>
                  <a:gd name="connsiteX2" fmla="*/ 0 w 522256"/>
                  <a:gd name="connsiteY2" fmla="*/ 107593 h 107593"/>
                  <a:gd name="connsiteX3" fmla="*/ 522256 w 522256"/>
                  <a:gd name="connsiteY3" fmla="*/ 107593 h 107593"/>
                  <a:gd name="connsiteX4" fmla="*/ 483419 w 522256"/>
                  <a:gd name="connsiteY4" fmla="*/ 0 h 10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256" h="107593">
                    <a:moveTo>
                      <a:pt x="483419" y="0"/>
                    </a:moveTo>
                    <a:lnTo>
                      <a:pt x="38838" y="0"/>
                    </a:lnTo>
                    <a:lnTo>
                      <a:pt x="0" y="107593"/>
                    </a:lnTo>
                    <a:lnTo>
                      <a:pt x="522256" y="107593"/>
                    </a:lnTo>
                    <a:lnTo>
                      <a:pt x="483419" y="0"/>
                    </a:lnTo>
                    <a:close/>
                  </a:path>
                </a:pathLst>
              </a:custGeom>
              <a:noFill/>
              <a:ln w="38100" cap="rnd">
                <a:solidFill>
                  <a:srgbClr val="1B2911"/>
                </a:solidFill>
                <a:prstDash val="solid"/>
                <a:round/>
              </a:ln>
            </p:spPr>
            <p:txBody>
              <a:bodyPr rtlCol="0" anchor="ctr"/>
              <a:lstStyle/>
              <a:p>
                <a:endParaRPr lang="en-US" dirty="0"/>
              </a:p>
            </p:txBody>
          </p:sp>
          <p:sp>
            <p:nvSpPr>
              <p:cNvPr id="41" name="Freihandform: Form 721">
                <a:extLst>
                  <a:ext uri="{FF2B5EF4-FFF2-40B4-BE49-F238E27FC236}">
                    <a16:creationId xmlns:a16="http://schemas.microsoft.com/office/drawing/2014/main" id="{DB4D488C-5EA4-395F-DDEE-E5A02D17C827}"/>
                  </a:ext>
                </a:extLst>
              </p:cNvPr>
              <p:cNvSpPr>
                <a:spLocks noChangeAspect="1"/>
              </p:cNvSpPr>
              <p:nvPr/>
            </p:nvSpPr>
            <p:spPr bwMode="gray">
              <a:xfrm>
                <a:off x="5179299" y="3806886"/>
                <a:ext cx="135931" cy="48941"/>
              </a:xfrm>
              <a:custGeom>
                <a:avLst/>
                <a:gdLst>
                  <a:gd name="connsiteX0" fmla="*/ 135932 w 135931"/>
                  <a:gd name="connsiteY0" fmla="*/ 48942 h 48941"/>
                  <a:gd name="connsiteX1" fmla="*/ 0 w 135931"/>
                  <a:gd name="connsiteY1" fmla="*/ 48942 h 48941"/>
                  <a:gd name="connsiteX2" fmla="*/ 17682 w 135931"/>
                  <a:gd name="connsiteY2" fmla="*/ 0 h 48941"/>
                  <a:gd name="connsiteX3" fmla="*/ 118250 w 135931"/>
                  <a:gd name="connsiteY3" fmla="*/ 0 h 48941"/>
                  <a:gd name="connsiteX4" fmla="*/ 135932 w 135931"/>
                  <a:gd name="connsiteY4" fmla="*/ 48942 h 4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31" h="48941">
                    <a:moveTo>
                      <a:pt x="135932" y="48942"/>
                    </a:moveTo>
                    <a:lnTo>
                      <a:pt x="0" y="48942"/>
                    </a:lnTo>
                    <a:lnTo>
                      <a:pt x="17682" y="0"/>
                    </a:lnTo>
                    <a:lnTo>
                      <a:pt x="118250" y="0"/>
                    </a:lnTo>
                    <a:lnTo>
                      <a:pt x="135932" y="48942"/>
                    </a:lnTo>
                    <a:close/>
                  </a:path>
                </a:pathLst>
              </a:custGeom>
              <a:noFill/>
              <a:ln w="38100" cap="rnd">
                <a:solidFill>
                  <a:srgbClr val="1B2911"/>
                </a:solidFill>
                <a:prstDash val="solid"/>
                <a:round/>
              </a:ln>
            </p:spPr>
            <p:txBody>
              <a:bodyPr rtlCol="0" anchor="ctr"/>
              <a:lstStyle/>
              <a:p>
                <a:endParaRPr lang="en-US" dirty="0"/>
              </a:p>
            </p:txBody>
          </p:sp>
        </p:grpSp>
        <p:sp>
          <p:nvSpPr>
            <p:cNvPr id="60" name="TextBox 59">
              <a:extLst>
                <a:ext uri="{FF2B5EF4-FFF2-40B4-BE49-F238E27FC236}">
                  <a16:creationId xmlns:a16="http://schemas.microsoft.com/office/drawing/2014/main" id="{803DD6F4-2311-782D-EB4F-1E6ACF7E286B}"/>
                </a:ext>
              </a:extLst>
            </p:cNvPr>
            <p:cNvSpPr txBox="1"/>
            <p:nvPr/>
          </p:nvSpPr>
          <p:spPr>
            <a:xfrm>
              <a:off x="375629" y="4119966"/>
              <a:ext cx="3341877" cy="400110"/>
            </a:xfrm>
            <a:prstGeom prst="rect">
              <a:avLst/>
            </a:prstGeom>
            <a:noFill/>
          </p:spPr>
          <p:txBody>
            <a:bodyPr wrap="none" rtlCol="0">
              <a:spAutoFit/>
            </a:bodyPr>
            <a:lstStyle/>
            <a:p>
              <a:r>
                <a:rPr lang="en-US" sz="2000" dirty="0"/>
                <a:t>using fewer physical resources</a:t>
              </a:r>
            </a:p>
          </p:txBody>
        </p:sp>
      </p:grpSp>
      <p:grpSp>
        <p:nvGrpSpPr>
          <p:cNvPr id="1024" name="Group 1023">
            <a:extLst>
              <a:ext uri="{FF2B5EF4-FFF2-40B4-BE49-F238E27FC236}">
                <a16:creationId xmlns:a16="http://schemas.microsoft.com/office/drawing/2014/main" id="{92D39D7C-8411-F926-1C7F-5510F49E0DB0}"/>
              </a:ext>
            </a:extLst>
          </p:cNvPr>
          <p:cNvGrpSpPr/>
          <p:nvPr/>
        </p:nvGrpSpPr>
        <p:grpSpPr>
          <a:xfrm>
            <a:off x="9281217" y="2082077"/>
            <a:ext cx="2203936" cy="3110325"/>
            <a:chOff x="5064495" y="1434656"/>
            <a:chExt cx="2203936" cy="3110325"/>
          </a:xfrm>
        </p:grpSpPr>
        <p:grpSp>
          <p:nvGrpSpPr>
            <p:cNvPr id="49" name="Gruppieren 894">
              <a:extLst>
                <a:ext uri="{FF2B5EF4-FFF2-40B4-BE49-F238E27FC236}">
                  <a16:creationId xmlns:a16="http://schemas.microsoft.com/office/drawing/2014/main" id="{B6369A18-F68C-9C91-1787-A39B2F87906C}"/>
                </a:ext>
              </a:extLst>
            </p:cNvPr>
            <p:cNvGrpSpPr>
              <a:grpSpLocks noChangeAspect="1"/>
            </p:cNvGrpSpPr>
            <p:nvPr/>
          </p:nvGrpSpPr>
          <p:grpSpPr bwMode="gray">
            <a:xfrm>
              <a:off x="5064495" y="1434656"/>
              <a:ext cx="2203936" cy="2203936"/>
              <a:chOff x="4090161" y="3299830"/>
              <a:chExt cx="606044" cy="606044"/>
            </a:xfrm>
          </p:grpSpPr>
          <p:grpSp>
            <p:nvGrpSpPr>
              <p:cNvPr id="50" name="Graphic 26">
                <a:extLst>
                  <a:ext uri="{FF2B5EF4-FFF2-40B4-BE49-F238E27FC236}">
                    <a16:creationId xmlns:a16="http://schemas.microsoft.com/office/drawing/2014/main" id="{319B0949-A56D-11A4-D37B-4B28F1C60C32}"/>
                  </a:ext>
                </a:extLst>
              </p:cNvPr>
              <p:cNvGrpSpPr>
                <a:grpSpLocks noChangeAspect="1"/>
              </p:cNvGrpSpPr>
              <p:nvPr/>
            </p:nvGrpSpPr>
            <p:grpSpPr bwMode="gray">
              <a:xfrm>
                <a:off x="4232584" y="3452532"/>
                <a:ext cx="322366" cy="322300"/>
                <a:chOff x="4232584" y="3452532"/>
                <a:chExt cx="322366" cy="322300"/>
              </a:xfrm>
              <a:noFill/>
            </p:grpSpPr>
            <p:sp>
              <p:nvSpPr>
                <p:cNvPr id="52" name="Freihandform: Form 712">
                  <a:extLst>
                    <a:ext uri="{FF2B5EF4-FFF2-40B4-BE49-F238E27FC236}">
                      <a16:creationId xmlns:a16="http://schemas.microsoft.com/office/drawing/2014/main" id="{C9C2054D-D8D6-1884-81F2-6416799C85AB}"/>
                    </a:ext>
                  </a:extLst>
                </p:cNvPr>
                <p:cNvSpPr/>
                <p:nvPr/>
              </p:nvSpPr>
              <p:spPr bwMode="gray">
                <a:xfrm rot="-2700000">
                  <a:off x="4269433" y="3528520"/>
                  <a:ext cx="222527" cy="196398"/>
                </a:xfrm>
                <a:custGeom>
                  <a:avLst/>
                  <a:gdLst>
                    <a:gd name="connsiteX0" fmla="*/ 98199 w 222527"/>
                    <a:gd name="connsiteY0" fmla="*/ 79 h 196398"/>
                    <a:gd name="connsiteX1" fmla="*/ 222527 w 222527"/>
                    <a:gd name="connsiteY1" fmla="*/ 79 h 196398"/>
                    <a:gd name="connsiteX2" fmla="*/ 222527 w 222527"/>
                    <a:gd name="connsiteY2" fmla="*/ 196399 h 196398"/>
                    <a:gd name="connsiteX3" fmla="*/ 98199 w 222527"/>
                    <a:gd name="connsiteY3" fmla="*/ 196399 h 196398"/>
                    <a:gd name="connsiteX4" fmla="*/ 0 w 222527"/>
                    <a:gd name="connsiteY4" fmla="*/ 98199 h 196398"/>
                    <a:gd name="connsiteX5" fmla="*/ 0 w 222527"/>
                    <a:gd name="connsiteY5" fmla="*/ 98199 h 196398"/>
                    <a:gd name="connsiteX6" fmla="*/ 98199 w 222527"/>
                    <a:gd name="connsiteY6" fmla="*/ 0 h 19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27" h="196398">
                      <a:moveTo>
                        <a:pt x="98199" y="79"/>
                      </a:moveTo>
                      <a:lnTo>
                        <a:pt x="222527" y="79"/>
                      </a:lnTo>
                      <a:lnTo>
                        <a:pt x="222527" y="196399"/>
                      </a:lnTo>
                      <a:lnTo>
                        <a:pt x="98199" y="196399"/>
                      </a:lnTo>
                      <a:cubicBezTo>
                        <a:pt x="44048" y="196399"/>
                        <a:pt x="0" y="152430"/>
                        <a:pt x="0" y="98199"/>
                      </a:cubicBezTo>
                      <a:lnTo>
                        <a:pt x="0" y="98199"/>
                      </a:lnTo>
                      <a:cubicBezTo>
                        <a:pt x="0" y="44048"/>
                        <a:pt x="43969" y="0"/>
                        <a:pt x="98199" y="0"/>
                      </a:cubicBezTo>
                      <a:close/>
                    </a:path>
                  </a:pathLst>
                </a:custGeom>
                <a:noFill/>
                <a:ln w="38100" cap="rnd">
                  <a:solidFill>
                    <a:srgbClr val="1B2911"/>
                  </a:solidFill>
                  <a:prstDash val="solid"/>
                  <a:round/>
                </a:ln>
              </p:spPr>
              <p:txBody>
                <a:bodyPr rtlCol="0" anchor="ctr"/>
                <a:lstStyle/>
                <a:p>
                  <a:endParaRPr lang="en-US" dirty="0"/>
                </a:p>
              </p:txBody>
            </p:sp>
            <p:grpSp>
              <p:nvGrpSpPr>
                <p:cNvPr id="53" name="Graphic 26">
                  <a:extLst>
                    <a:ext uri="{FF2B5EF4-FFF2-40B4-BE49-F238E27FC236}">
                      <a16:creationId xmlns:a16="http://schemas.microsoft.com/office/drawing/2014/main" id="{367BAF4B-33F9-54C9-E61D-4D47089C2712}"/>
                    </a:ext>
                  </a:extLst>
                </p:cNvPr>
                <p:cNvGrpSpPr/>
                <p:nvPr/>
              </p:nvGrpSpPr>
              <p:grpSpPr bwMode="gray">
                <a:xfrm>
                  <a:off x="4422807" y="3452532"/>
                  <a:ext cx="132142" cy="132142"/>
                  <a:chOff x="4422807" y="3452532"/>
                  <a:chExt cx="132142" cy="132142"/>
                </a:xfrm>
              </p:grpSpPr>
              <p:sp>
                <p:nvSpPr>
                  <p:cNvPr id="54" name="Freihandform: Form 714">
                    <a:extLst>
                      <a:ext uri="{FF2B5EF4-FFF2-40B4-BE49-F238E27FC236}">
                        <a16:creationId xmlns:a16="http://schemas.microsoft.com/office/drawing/2014/main" id="{374BD9D7-4BD6-432D-048F-A408AB7DB552}"/>
                      </a:ext>
                    </a:extLst>
                  </p:cNvPr>
                  <p:cNvSpPr/>
                  <p:nvPr/>
                </p:nvSpPr>
                <p:spPr bwMode="gray">
                  <a:xfrm>
                    <a:off x="4422807" y="3452532"/>
                    <a:ext cx="58888" cy="58888"/>
                  </a:xfrm>
                  <a:custGeom>
                    <a:avLst/>
                    <a:gdLst>
                      <a:gd name="connsiteX0" fmla="*/ 58888 w 58888"/>
                      <a:gd name="connsiteY0" fmla="*/ 0 h 58888"/>
                      <a:gd name="connsiteX1" fmla="*/ 0 w 58888"/>
                      <a:gd name="connsiteY1" fmla="*/ 58888 h 58888"/>
                    </a:gdLst>
                    <a:ahLst/>
                    <a:cxnLst>
                      <a:cxn ang="0">
                        <a:pos x="connsiteX0" y="connsiteY0"/>
                      </a:cxn>
                      <a:cxn ang="0">
                        <a:pos x="connsiteX1" y="connsiteY1"/>
                      </a:cxn>
                    </a:cxnLst>
                    <a:rect l="l" t="t" r="r" b="b"/>
                    <a:pathLst>
                      <a:path w="58888" h="58888">
                        <a:moveTo>
                          <a:pt x="58888" y="0"/>
                        </a:moveTo>
                        <a:lnTo>
                          <a:pt x="0" y="58888"/>
                        </a:lnTo>
                      </a:path>
                    </a:pathLst>
                  </a:custGeom>
                  <a:ln w="38100" cap="rnd">
                    <a:solidFill>
                      <a:srgbClr val="1B2911"/>
                    </a:solidFill>
                    <a:prstDash val="solid"/>
                    <a:round/>
                  </a:ln>
                </p:spPr>
                <p:txBody>
                  <a:bodyPr rtlCol="0" anchor="ctr"/>
                  <a:lstStyle/>
                  <a:p>
                    <a:endParaRPr lang="en-US" dirty="0"/>
                  </a:p>
                </p:txBody>
              </p:sp>
              <p:sp>
                <p:nvSpPr>
                  <p:cNvPr id="55" name="Freihandform: Form 715">
                    <a:extLst>
                      <a:ext uri="{FF2B5EF4-FFF2-40B4-BE49-F238E27FC236}">
                        <a16:creationId xmlns:a16="http://schemas.microsoft.com/office/drawing/2014/main" id="{22778431-D9FE-7189-BA44-41FB60D8955B}"/>
                      </a:ext>
                    </a:extLst>
                  </p:cNvPr>
                  <p:cNvSpPr/>
                  <p:nvPr/>
                </p:nvSpPr>
                <p:spPr bwMode="gray">
                  <a:xfrm>
                    <a:off x="4496062" y="3525787"/>
                    <a:ext cx="58888" cy="58888"/>
                  </a:xfrm>
                  <a:custGeom>
                    <a:avLst/>
                    <a:gdLst>
                      <a:gd name="connsiteX0" fmla="*/ 58888 w 58888"/>
                      <a:gd name="connsiteY0" fmla="*/ 0 h 58888"/>
                      <a:gd name="connsiteX1" fmla="*/ 0 w 58888"/>
                      <a:gd name="connsiteY1" fmla="*/ 58888 h 58888"/>
                    </a:gdLst>
                    <a:ahLst/>
                    <a:cxnLst>
                      <a:cxn ang="0">
                        <a:pos x="connsiteX0" y="connsiteY0"/>
                      </a:cxn>
                      <a:cxn ang="0">
                        <a:pos x="connsiteX1" y="connsiteY1"/>
                      </a:cxn>
                    </a:cxnLst>
                    <a:rect l="l" t="t" r="r" b="b"/>
                    <a:pathLst>
                      <a:path w="58888" h="58888">
                        <a:moveTo>
                          <a:pt x="58888" y="0"/>
                        </a:moveTo>
                        <a:lnTo>
                          <a:pt x="0" y="58888"/>
                        </a:lnTo>
                      </a:path>
                    </a:pathLst>
                  </a:custGeom>
                  <a:ln w="38100" cap="rnd">
                    <a:solidFill>
                      <a:srgbClr val="1B2911"/>
                    </a:solidFill>
                    <a:prstDash val="solid"/>
                    <a:round/>
                  </a:ln>
                </p:spPr>
                <p:txBody>
                  <a:bodyPr rtlCol="0" anchor="ctr"/>
                  <a:lstStyle/>
                  <a:p>
                    <a:endParaRPr lang="en-US" dirty="0"/>
                  </a:p>
                </p:txBody>
              </p:sp>
            </p:grpSp>
          </p:grpSp>
          <p:sp>
            <p:nvSpPr>
              <p:cNvPr id="51" name="Freihandform: Form 716">
                <a:extLst>
                  <a:ext uri="{FF2B5EF4-FFF2-40B4-BE49-F238E27FC236}">
                    <a16:creationId xmlns:a16="http://schemas.microsoft.com/office/drawing/2014/main" id="{23D5DC37-CD04-D7C4-7049-E1D2DE02E35E}"/>
                  </a:ext>
                </a:extLst>
              </p:cNvPr>
              <p:cNvSpPr>
                <a:spLocks noChangeAspect="1"/>
              </p:cNvSpPr>
              <p:nvPr/>
            </p:nvSpPr>
            <p:spPr bwMode="gray">
              <a:xfrm>
                <a:off x="4090161" y="3299830"/>
                <a:ext cx="606044" cy="606044"/>
              </a:xfrm>
              <a:custGeom>
                <a:avLst/>
                <a:gdLst>
                  <a:gd name="connsiteX0" fmla="*/ 0 w 606044"/>
                  <a:gd name="connsiteY0" fmla="*/ 303000 h 606044"/>
                  <a:gd name="connsiteX1" fmla="*/ 324516 w 606044"/>
                  <a:gd name="connsiteY1" fmla="*/ 745 h 606044"/>
                  <a:gd name="connsiteX2" fmla="*/ 605300 w 606044"/>
                  <a:gd name="connsiteY2" fmla="*/ 281529 h 606044"/>
                  <a:gd name="connsiteX3" fmla="*/ 303045 w 606044"/>
                  <a:gd name="connsiteY3" fmla="*/ 606045 h 606044"/>
                  <a:gd name="connsiteX4" fmla="*/ 135932 w 606044"/>
                  <a:gd name="connsiteY4" fmla="*/ 555840 h 606044"/>
                  <a:gd name="connsiteX5" fmla="*/ 128827 w 606044"/>
                  <a:gd name="connsiteY5" fmla="*/ 488742 h 606044"/>
                  <a:gd name="connsiteX6" fmla="*/ 211950 w 606044"/>
                  <a:gd name="connsiteY6" fmla="*/ 405620 h 60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44" h="606044">
                    <a:moveTo>
                      <a:pt x="0" y="303000"/>
                    </a:moveTo>
                    <a:cubicBezTo>
                      <a:pt x="0" y="128546"/>
                      <a:pt x="147457" y="-11490"/>
                      <a:pt x="324516" y="745"/>
                    </a:cubicBezTo>
                    <a:cubicBezTo>
                      <a:pt x="473946" y="11086"/>
                      <a:pt x="595038" y="132099"/>
                      <a:pt x="605300" y="281529"/>
                    </a:cubicBezTo>
                    <a:cubicBezTo>
                      <a:pt x="617535" y="458588"/>
                      <a:pt x="477498" y="606045"/>
                      <a:pt x="303045" y="606045"/>
                    </a:cubicBezTo>
                    <a:cubicBezTo>
                      <a:pt x="241236" y="606045"/>
                      <a:pt x="183848" y="587573"/>
                      <a:pt x="135932" y="555840"/>
                    </a:cubicBezTo>
                    <a:cubicBezTo>
                      <a:pt x="112882" y="540605"/>
                      <a:pt x="109330" y="508240"/>
                      <a:pt x="128827" y="488742"/>
                    </a:cubicBezTo>
                    <a:lnTo>
                      <a:pt x="211950" y="405620"/>
                    </a:lnTo>
                  </a:path>
                </a:pathLst>
              </a:custGeom>
              <a:noFill/>
              <a:ln w="38100" cap="rnd">
                <a:solidFill>
                  <a:srgbClr val="1B2911"/>
                </a:solidFill>
                <a:prstDash val="solid"/>
                <a:round/>
              </a:ln>
            </p:spPr>
            <p:txBody>
              <a:bodyPr rtlCol="0" anchor="ctr"/>
              <a:lstStyle/>
              <a:p>
                <a:endParaRPr lang="en-US" dirty="0"/>
              </a:p>
            </p:txBody>
          </p:sp>
        </p:grpSp>
        <p:sp>
          <p:nvSpPr>
            <p:cNvPr id="61" name="TextBox 60">
              <a:extLst>
                <a:ext uri="{FF2B5EF4-FFF2-40B4-BE49-F238E27FC236}">
                  <a16:creationId xmlns:a16="http://schemas.microsoft.com/office/drawing/2014/main" id="{1D8600D8-6F18-68E4-B355-9B93DA8A2130}"/>
                </a:ext>
              </a:extLst>
            </p:cNvPr>
            <p:cNvSpPr txBox="1"/>
            <p:nvPr/>
          </p:nvSpPr>
          <p:spPr>
            <a:xfrm>
              <a:off x="5190234" y="4144871"/>
              <a:ext cx="1952458" cy="400110"/>
            </a:xfrm>
            <a:prstGeom prst="rect">
              <a:avLst/>
            </a:prstGeom>
            <a:noFill/>
          </p:spPr>
          <p:txBody>
            <a:bodyPr wrap="none" rtlCol="0">
              <a:spAutoFit/>
            </a:bodyPr>
            <a:lstStyle/>
            <a:p>
              <a:r>
                <a:rPr lang="en-US" sz="2000" dirty="0"/>
                <a:t>using less energy</a:t>
              </a:r>
            </a:p>
          </p:txBody>
        </p:sp>
      </p:grpSp>
      <p:grpSp>
        <p:nvGrpSpPr>
          <p:cNvPr id="1025" name="Group 1024">
            <a:extLst>
              <a:ext uri="{FF2B5EF4-FFF2-40B4-BE49-F238E27FC236}">
                <a16:creationId xmlns:a16="http://schemas.microsoft.com/office/drawing/2014/main" id="{70316A21-8A86-C5F2-2A06-F442FB08D8F6}"/>
              </a:ext>
            </a:extLst>
          </p:cNvPr>
          <p:cNvGrpSpPr/>
          <p:nvPr/>
        </p:nvGrpSpPr>
        <p:grpSpPr>
          <a:xfrm>
            <a:off x="4833796" y="1963561"/>
            <a:ext cx="3454279" cy="3228841"/>
            <a:chOff x="8382402" y="1316140"/>
            <a:chExt cx="3454279" cy="3228841"/>
          </a:xfrm>
        </p:grpSpPr>
        <p:grpSp>
          <p:nvGrpSpPr>
            <p:cNvPr id="42" name="Gruppieren 886">
              <a:extLst>
                <a:ext uri="{FF2B5EF4-FFF2-40B4-BE49-F238E27FC236}">
                  <a16:creationId xmlns:a16="http://schemas.microsoft.com/office/drawing/2014/main" id="{F689574E-54AE-897F-940E-88829E6A153D}"/>
                </a:ext>
              </a:extLst>
            </p:cNvPr>
            <p:cNvGrpSpPr>
              <a:grpSpLocks noChangeAspect="1"/>
            </p:cNvGrpSpPr>
            <p:nvPr/>
          </p:nvGrpSpPr>
          <p:grpSpPr bwMode="gray">
            <a:xfrm>
              <a:off x="8923513" y="1316140"/>
              <a:ext cx="2372056" cy="2440969"/>
              <a:chOff x="588858" y="2377106"/>
              <a:chExt cx="652274" cy="671224"/>
            </a:xfrm>
          </p:grpSpPr>
          <p:grpSp>
            <p:nvGrpSpPr>
              <p:cNvPr id="43" name="Graphic 13">
                <a:extLst>
                  <a:ext uri="{FF2B5EF4-FFF2-40B4-BE49-F238E27FC236}">
                    <a16:creationId xmlns:a16="http://schemas.microsoft.com/office/drawing/2014/main" id="{2D859914-3759-FE45-EDDD-0D64560D2C4D}"/>
                  </a:ext>
                </a:extLst>
              </p:cNvPr>
              <p:cNvGrpSpPr>
                <a:grpSpLocks noChangeAspect="1"/>
              </p:cNvGrpSpPr>
              <p:nvPr/>
            </p:nvGrpSpPr>
            <p:grpSpPr bwMode="gray">
              <a:xfrm>
                <a:off x="588858" y="2757989"/>
                <a:ext cx="341344" cy="290341"/>
                <a:chOff x="588858" y="2757989"/>
                <a:chExt cx="341344" cy="290341"/>
              </a:xfrm>
              <a:noFill/>
            </p:grpSpPr>
            <p:sp>
              <p:nvSpPr>
                <p:cNvPr id="46" name="Freihandform: Form 588">
                  <a:extLst>
                    <a:ext uri="{FF2B5EF4-FFF2-40B4-BE49-F238E27FC236}">
                      <a16:creationId xmlns:a16="http://schemas.microsoft.com/office/drawing/2014/main" id="{24A80719-3F3B-9B59-BD64-DC671ACBCCAE}"/>
                    </a:ext>
                  </a:extLst>
                </p:cNvPr>
                <p:cNvSpPr/>
                <p:nvPr/>
              </p:nvSpPr>
              <p:spPr bwMode="gray">
                <a:xfrm>
                  <a:off x="633232" y="2757989"/>
                  <a:ext cx="252518" cy="167357"/>
                </a:xfrm>
                <a:custGeom>
                  <a:avLst/>
                  <a:gdLst>
                    <a:gd name="connsiteX0" fmla="*/ 0 w 252518"/>
                    <a:gd name="connsiteY0" fmla="*/ 0 h 167357"/>
                    <a:gd name="connsiteX1" fmla="*/ 252518 w 252518"/>
                    <a:gd name="connsiteY1" fmla="*/ 0 h 167357"/>
                    <a:gd name="connsiteX2" fmla="*/ 252518 w 252518"/>
                    <a:gd name="connsiteY2" fmla="*/ 167358 h 167357"/>
                    <a:gd name="connsiteX3" fmla="*/ 0 w 252518"/>
                    <a:gd name="connsiteY3" fmla="*/ 167358 h 167357"/>
                  </a:gdLst>
                  <a:ahLst/>
                  <a:cxnLst>
                    <a:cxn ang="0">
                      <a:pos x="connsiteX0" y="connsiteY0"/>
                    </a:cxn>
                    <a:cxn ang="0">
                      <a:pos x="connsiteX1" y="connsiteY1"/>
                    </a:cxn>
                    <a:cxn ang="0">
                      <a:pos x="connsiteX2" y="connsiteY2"/>
                    </a:cxn>
                    <a:cxn ang="0">
                      <a:pos x="connsiteX3" y="connsiteY3"/>
                    </a:cxn>
                  </a:cxnLst>
                  <a:rect l="l" t="t" r="r" b="b"/>
                  <a:pathLst>
                    <a:path w="252518" h="167357">
                      <a:moveTo>
                        <a:pt x="0" y="0"/>
                      </a:moveTo>
                      <a:lnTo>
                        <a:pt x="252518" y="0"/>
                      </a:lnTo>
                      <a:lnTo>
                        <a:pt x="252518" y="167358"/>
                      </a:lnTo>
                      <a:lnTo>
                        <a:pt x="0" y="167358"/>
                      </a:lnTo>
                      <a:close/>
                    </a:path>
                  </a:pathLst>
                </a:custGeom>
                <a:noFill/>
                <a:ln w="38100" cap="rnd">
                  <a:solidFill>
                    <a:srgbClr val="1B2911"/>
                  </a:solidFill>
                  <a:prstDash val="solid"/>
                  <a:round/>
                </a:ln>
              </p:spPr>
              <p:txBody>
                <a:bodyPr rtlCol="0" anchor="ctr"/>
                <a:lstStyle/>
                <a:p>
                  <a:endParaRPr lang="en-US" dirty="0"/>
                </a:p>
              </p:txBody>
            </p:sp>
            <p:sp>
              <p:nvSpPr>
                <p:cNvPr id="47" name="Freihandform: Form 589">
                  <a:extLst>
                    <a:ext uri="{FF2B5EF4-FFF2-40B4-BE49-F238E27FC236}">
                      <a16:creationId xmlns:a16="http://schemas.microsoft.com/office/drawing/2014/main" id="{99A40A15-5D08-E7FE-5F53-5EDE9B50887B}"/>
                    </a:ext>
                  </a:extLst>
                </p:cNvPr>
                <p:cNvSpPr/>
                <p:nvPr/>
              </p:nvSpPr>
              <p:spPr bwMode="gray">
                <a:xfrm>
                  <a:off x="588858" y="2925347"/>
                  <a:ext cx="341344" cy="122983"/>
                </a:xfrm>
                <a:custGeom>
                  <a:avLst/>
                  <a:gdLst>
                    <a:gd name="connsiteX0" fmla="*/ 341344 w 341344"/>
                    <a:gd name="connsiteY0" fmla="*/ 122984 h 122983"/>
                    <a:gd name="connsiteX1" fmla="*/ 0 w 341344"/>
                    <a:gd name="connsiteY1" fmla="*/ 122984 h 122983"/>
                    <a:gd name="connsiteX2" fmla="*/ 44374 w 341344"/>
                    <a:gd name="connsiteY2" fmla="*/ 0 h 122983"/>
                    <a:gd name="connsiteX3" fmla="*/ 296970 w 341344"/>
                    <a:gd name="connsiteY3" fmla="*/ 0 h 122983"/>
                    <a:gd name="connsiteX4" fmla="*/ 341344 w 341344"/>
                    <a:gd name="connsiteY4" fmla="*/ 122984 h 122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44" h="122983">
                      <a:moveTo>
                        <a:pt x="341344" y="122984"/>
                      </a:moveTo>
                      <a:lnTo>
                        <a:pt x="0" y="122984"/>
                      </a:lnTo>
                      <a:lnTo>
                        <a:pt x="44374" y="0"/>
                      </a:lnTo>
                      <a:lnTo>
                        <a:pt x="296970" y="0"/>
                      </a:lnTo>
                      <a:lnTo>
                        <a:pt x="341344" y="122984"/>
                      </a:lnTo>
                      <a:close/>
                    </a:path>
                  </a:pathLst>
                </a:custGeom>
                <a:noFill/>
                <a:ln w="38100" cap="rnd">
                  <a:solidFill>
                    <a:srgbClr val="1B2911"/>
                  </a:solidFill>
                  <a:prstDash val="solid"/>
                  <a:round/>
                </a:ln>
              </p:spPr>
              <p:txBody>
                <a:bodyPr rtlCol="0" anchor="ctr"/>
                <a:lstStyle/>
                <a:p>
                  <a:endParaRPr lang="en-US" dirty="0"/>
                </a:p>
              </p:txBody>
            </p:sp>
            <p:sp>
              <p:nvSpPr>
                <p:cNvPr id="48" name="Freihandform: Form 590">
                  <a:extLst>
                    <a:ext uri="{FF2B5EF4-FFF2-40B4-BE49-F238E27FC236}">
                      <a16:creationId xmlns:a16="http://schemas.microsoft.com/office/drawing/2014/main" id="{C0CA45A4-190C-956A-E9BD-2E7712336606}"/>
                    </a:ext>
                  </a:extLst>
                </p:cNvPr>
                <p:cNvSpPr/>
                <p:nvPr/>
              </p:nvSpPr>
              <p:spPr bwMode="gray">
                <a:xfrm>
                  <a:off x="636975" y="2956463"/>
                  <a:ext cx="245109" cy="39304"/>
                </a:xfrm>
                <a:custGeom>
                  <a:avLst/>
                  <a:gdLst>
                    <a:gd name="connsiteX0" fmla="*/ 226939 w 245109"/>
                    <a:gd name="connsiteY0" fmla="*/ 0 h 39304"/>
                    <a:gd name="connsiteX1" fmla="*/ 18249 w 245109"/>
                    <a:gd name="connsiteY1" fmla="*/ 0 h 39304"/>
                    <a:gd name="connsiteX2" fmla="*/ 0 w 245109"/>
                    <a:gd name="connsiteY2" fmla="*/ 39305 h 39304"/>
                    <a:gd name="connsiteX3" fmla="*/ 245110 w 245109"/>
                    <a:gd name="connsiteY3" fmla="*/ 39305 h 39304"/>
                    <a:gd name="connsiteX4" fmla="*/ 226939 w 245109"/>
                    <a:gd name="connsiteY4" fmla="*/ 0 h 39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09" h="39304">
                      <a:moveTo>
                        <a:pt x="226939" y="0"/>
                      </a:moveTo>
                      <a:lnTo>
                        <a:pt x="18249" y="0"/>
                      </a:lnTo>
                      <a:lnTo>
                        <a:pt x="0" y="39305"/>
                      </a:lnTo>
                      <a:lnTo>
                        <a:pt x="245110" y="39305"/>
                      </a:lnTo>
                      <a:lnTo>
                        <a:pt x="226939" y="0"/>
                      </a:lnTo>
                      <a:close/>
                    </a:path>
                  </a:pathLst>
                </a:custGeom>
                <a:noFill/>
                <a:ln w="38100" cap="rnd">
                  <a:solidFill>
                    <a:srgbClr val="1B2911"/>
                  </a:solidFill>
                  <a:prstDash val="solid"/>
                  <a:round/>
                </a:ln>
              </p:spPr>
              <p:txBody>
                <a:bodyPr rtlCol="0" anchor="ctr"/>
                <a:lstStyle/>
                <a:p>
                  <a:endParaRPr lang="en-US" dirty="0"/>
                </a:p>
              </p:txBody>
            </p:sp>
          </p:grpSp>
          <p:sp>
            <p:nvSpPr>
              <p:cNvPr id="44" name="Freihandform: Form 591">
                <a:extLst>
                  <a:ext uri="{FF2B5EF4-FFF2-40B4-BE49-F238E27FC236}">
                    <a16:creationId xmlns:a16="http://schemas.microsoft.com/office/drawing/2014/main" id="{A86D2446-4549-3265-B94B-0C81478DE182}"/>
                  </a:ext>
                </a:extLst>
              </p:cNvPr>
              <p:cNvSpPr>
                <a:spLocks noChangeAspect="1"/>
              </p:cNvSpPr>
              <p:nvPr/>
            </p:nvSpPr>
            <p:spPr bwMode="gray">
              <a:xfrm>
                <a:off x="666532" y="2377106"/>
                <a:ext cx="574600" cy="319898"/>
              </a:xfrm>
              <a:custGeom>
                <a:avLst/>
                <a:gdLst>
                  <a:gd name="connsiteX0" fmla="*/ 492169 w 574600"/>
                  <a:gd name="connsiteY0" fmla="*/ 155192 h 319898"/>
                  <a:gd name="connsiteX1" fmla="*/ 409738 w 574600"/>
                  <a:gd name="connsiteY1" fmla="*/ 72761 h 319898"/>
                  <a:gd name="connsiteX2" fmla="*/ 400302 w 574600"/>
                  <a:gd name="connsiteY2" fmla="*/ 73307 h 319898"/>
                  <a:gd name="connsiteX3" fmla="*/ 289718 w 574600"/>
                  <a:gd name="connsiteY3" fmla="*/ 0 h 319898"/>
                  <a:gd name="connsiteX4" fmla="*/ 173051 w 574600"/>
                  <a:gd name="connsiteY4" fmla="*/ 92335 h 319898"/>
                  <a:gd name="connsiteX5" fmla="*/ 120020 w 574600"/>
                  <a:gd name="connsiteY5" fmla="*/ 79858 h 319898"/>
                  <a:gd name="connsiteX6" fmla="*/ 0 w 574600"/>
                  <a:gd name="connsiteY6" fmla="*/ 199878 h 319898"/>
                  <a:gd name="connsiteX7" fmla="*/ 120020 w 574600"/>
                  <a:gd name="connsiteY7" fmla="*/ 319898 h 319898"/>
                  <a:gd name="connsiteX8" fmla="*/ 489284 w 574600"/>
                  <a:gd name="connsiteY8" fmla="*/ 319898 h 319898"/>
                  <a:gd name="connsiteX9" fmla="*/ 489284 w 574600"/>
                  <a:gd name="connsiteY9" fmla="*/ 319742 h 319898"/>
                  <a:gd name="connsiteX10" fmla="*/ 492169 w 574600"/>
                  <a:gd name="connsiteY10" fmla="*/ 319898 h 319898"/>
                  <a:gd name="connsiteX11" fmla="*/ 574600 w 574600"/>
                  <a:gd name="connsiteY11" fmla="*/ 237467 h 319898"/>
                  <a:gd name="connsiteX12" fmla="*/ 492169 w 574600"/>
                  <a:gd name="connsiteY12" fmla="*/ 155036 h 31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600" h="319898">
                    <a:moveTo>
                      <a:pt x="492169" y="155192"/>
                    </a:moveTo>
                    <a:cubicBezTo>
                      <a:pt x="492169" y="109648"/>
                      <a:pt x="455282" y="72761"/>
                      <a:pt x="409738" y="72761"/>
                    </a:cubicBezTo>
                    <a:cubicBezTo>
                      <a:pt x="406540" y="72761"/>
                      <a:pt x="403421" y="72995"/>
                      <a:pt x="400302" y="73307"/>
                    </a:cubicBezTo>
                    <a:cubicBezTo>
                      <a:pt x="382053" y="30259"/>
                      <a:pt x="339395" y="0"/>
                      <a:pt x="289718" y="0"/>
                    </a:cubicBezTo>
                    <a:cubicBezTo>
                      <a:pt x="233022" y="0"/>
                      <a:pt x="185528" y="39383"/>
                      <a:pt x="173051" y="92335"/>
                    </a:cubicBezTo>
                    <a:cubicBezTo>
                      <a:pt x="157064" y="84459"/>
                      <a:pt x="139127" y="79858"/>
                      <a:pt x="120020" y="79858"/>
                    </a:cubicBezTo>
                    <a:cubicBezTo>
                      <a:pt x="53732" y="79858"/>
                      <a:pt x="0" y="133590"/>
                      <a:pt x="0" y="199878"/>
                    </a:cubicBezTo>
                    <a:cubicBezTo>
                      <a:pt x="0" y="266166"/>
                      <a:pt x="53732" y="319898"/>
                      <a:pt x="120020" y="319898"/>
                    </a:cubicBezTo>
                    <a:lnTo>
                      <a:pt x="489284" y="319898"/>
                    </a:lnTo>
                    <a:lnTo>
                      <a:pt x="489284" y="319742"/>
                    </a:lnTo>
                    <a:cubicBezTo>
                      <a:pt x="490219" y="319742"/>
                      <a:pt x="491155" y="319898"/>
                      <a:pt x="492169" y="319898"/>
                    </a:cubicBezTo>
                    <a:cubicBezTo>
                      <a:pt x="537713" y="319898"/>
                      <a:pt x="574600" y="283011"/>
                      <a:pt x="574600" y="237467"/>
                    </a:cubicBezTo>
                    <a:cubicBezTo>
                      <a:pt x="574600" y="191923"/>
                      <a:pt x="537713" y="155036"/>
                      <a:pt x="492169" y="155036"/>
                    </a:cubicBezTo>
                    <a:close/>
                  </a:path>
                </a:pathLst>
              </a:custGeom>
              <a:noFill/>
              <a:ln w="38100" cap="rnd">
                <a:solidFill>
                  <a:srgbClr val="1B2911"/>
                </a:solidFill>
                <a:prstDash val="solid"/>
                <a:round/>
              </a:ln>
            </p:spPr>
            <p:txBody>
              <a:bodyPr rtlCol="0" anchor="ctr"/>
              <a:lstStyle/>
              <a:p>
                <a:endParaRPr lang="en-US" dirty="0"/>
              </a:p>
            </p:txBody>
          </p:sp>
          <p:sp>
            <p:nvSpPr>
              <p:cNvPr id="45" name="Freihandform: Form 592">
                <a:extLst>
                  <a:ext uri="{FF2B5EF4-FFF2-40B4-BE49-F238E27FC236}">
                    <a16:creationId xmlns:a16="http://schemas.microsoft.com/office/drawing/2014/main" id="{D36C7B02-BB15-ED63-D85B-98446354FADF}"/>
                  </a:ext>
                </a:extLst>
              </p:cNvPr>
              <p:cNvSpPr>
                <a:spLocks noChangeAspect="1"/>
              </p:cNvSpPr>
              <p:nvPr/>
            </p:nvSpPr>
            <p:spPr bwMode="gray">
              <a:xfrm>
                <a:off x="930202" y="2723909"/>
                <a:ext cx="192859" cy="235517"/>
              </a:xfrm>
              <a:custGeom>
                <a:avLst/>
                <a:gdLst>
                  <a:gd name="connsiteX0" fmla="*/ 192859 w 192859"/>
                  <a:gd name="connsiteY0" fmla="*/ 0 h 235517"/>
                  <a:gd name="connsiteX1" fmla="*/ 192859 w 192859"/>
                  <a:gd name="connsiteY1" fmla="*/ 82509 h 235517"/>
                  <a:gd name="connsiteX2" fmla="*/ 39851 w 192859"/>
                  <a:gd name="connsiteY2" fmla="*/ 235517 h 235517"/>
                  <a:gd name="connsiteX3" fmla="*/ 0 w 192859"/>
                  <a:gd name="connsiteY3" fmla="*/ 235517 h 235517"/>
                </a:gdLst>
                <a:ahLst/>
                <a:cxnLst>
                  <a:cxn ang="0">
                    <a:pos x="connsiteX0" y="connsiteY0"/>
                  </a:cxn>
                  <a:cxn ang="0">
                    <a:pos x="connsiteX1" y="connsiteY1"/>
                  </a:cxn>
                  <a:cxn ang="0">
                    <a:pos x="connsiteX2" y="connsiteY2"/>
                  </a:cxn>
                  <a:cxn ang="0">
                    <a:pos x="connsiteX3" y="connsiteY3"/>
                  </a:cxn>
                </a:cxnLst>
                <a:rect l="l" t="t" r="r" b="b"/>
                <a:pathLst>
                  <a:path w="192859" h="235517">
                    <a:moveTo>
                      <a:pt x="192859" y="0"/>
                    </a:moveTo>
                    <a:lnTo>
                      <a:pt x="192859" y="82509"/>
                    </a:lnTo>
                    <a:cubicBezTo>
                      <a:pt x="192859" y="167046"/>
                      <a:pt x="124388" y="235517"/>
                      <a:pt x="39851" y="235517"/>
                    </a:cubicBezTo>
                    <a:lnTo>
                      <a:pt x="0" y="235517"/>
                    </a:lnTo>
                  </a:path>
                </a:pathLst>
              </a:custGeom>
              <a:noFill/>
              <a:ln w="38100" cap="rnd">
                <a:solidFill>
                  <a:srgbClr val="1B2911"/>
                </a:solidFill>
                <a:prstDash val="solid"/>
                <a:round/>
              </a:ln>
            </p:spPr>
            <p:txBody>
              <a:bodyPr rtlCol="0" anchor="ctr"/>
              <a:lstStyle/>
              <a:p>
                <a:endParaRPr lang="en-US" dirty="0"/>
              </a:p>
            </p:txBody>
          </p:sp>
        </p:grpSp>
        <p:sp>
          <p:nvSpPr>
            <p:cNvPr id="62" name="TextBox 61">
              <a:extLst>
                <a:ext uri="{FF2B5EF4-FFF2-40B4-BE49-F238E27FC236}">
                  <a16:creationId xmlns:a16="http://schemas.microsoft.com/office/drawing/2014/main" id="{1B0A5FCB-9421-DEB2-91E3-3C34BE589A1F}"/>
                </a:ext>
              </a:extLst>
            </p:cNvPr>
            <p:cNvSpPr txBox="1"/>
            <p:nvPr/>
          </p:nvSpPr>
          <p:spPr>
            <a:xfrm>
              <a:off x="8382402" y="4144871"/>
              <a:ext cx="3454279" cy="400110"/>
            </a:xfrm>
            <a:prstGeom prst="rect">
              <a:avLst/>
            </a:prstGeom>
            <a:noFill/>
          </p:spPr>
          <p:txBody>
            <a:bodyPr wrap="none" rtlCol="0">
              <a:spAutoFit/>
            </a:bodyPr>
            <a:lstStyle/>
            <a:p>
              <a:r>
                <a:rPr lang="en-US" sz="2000" dirty="0"/>
                <a:t>using energy more intelligently </a:t>
              </a:r>
            </a:p>
          </p:txBody>
        </p:sp>
      </p:grpSp>
      <p:sp>
        <p:nvSpPr>
          <p:cNvPr id="1028" name="Rectangle: Rounded Corners 1027">
            <a:extLst>
              <a:ext uri="{FF2B5EF4-FFF2-40B4-BE49-F238E27FC236}">
                <a16:creationId xmlns:a16="http://schemas.microsoft.com/office/drawing/2014/main" id="{94D271F8-7A48-3B6E-70B7-AF6ED4E304D2}"/>
              </a:ext>
            </a:extLst>
          </p:cNvPr>
          <p:cNvSpPr/>
          <p:nvPr/>
        </p:nvSpPr>
        <p:spPr>
          <a:xfrm>
            <a:off x="8895065" y="1526408"/>
            <a:ext cx="2971800" cy="3932909"/>
          </a:xfrm>
          <a:prstGeom prst="roundRect">
            <a:avLst/>
          </a:prstGeom>
          <a:noFill/>
          <a:ln w="38100">
            <a:solidFill>
              <a:srgbClr val="72B5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25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EE240-979C-D9DA-36A0-3561422657C0}"/>
              </a:ext>
            </a:extLst>
          </p:cNvPr>
          <p:cNvSpPr>
            <a:spLocks noGrp="1"/>
          </p:cNvSpPr>
          <p:nvPr>
            <p:ph type="title"/>
          </p:nvPr>
        </p:nvSpPr>
        <p:spPr/>
        <p:txBody>
          <a:bodyPr>
            <a:normAutofit fontScale="90000"/>
          </a:bodyPr>
          <a:lstStyle/>
          <a:p>
            <a:r>
              <a:rPr lang="en-US" noProof="0" dirty="0"/>
              <a:t>Green Software</a:t>
            </a:r>
          </a:p>
        </p:txBody>
      </p:sp>
      <p:sp>
        <p:nvSpPr>
          <p:cNvPr id="6" name="Date Placeholder 5">
            <a:extLst>
              <a:ext uri="{FF2B5EF4-FFF2-40B4-BE49-F238E27FC236}">
                <a16:creationId xmlns:a16="http://schemas.microsoft.com/office/drawing/2014/main" id="{D5E7A6DA-C174-61D1-F8D3-5D0D11FE36C1}"/>
              </a:ext>
            </a:extLst>
          </p:cNvPr>
          <p:cNvSpPr>
            <a:spLocks noGrp="1"/>
          </p:cNvSpPr>
          <p:nvPr>
            <p:ph type="dt" sz="half" idx="10"/>
          </p:nvPr>
        </p:nvSpPr>
        <p:spPr/>
        <p:txBody>
          <a:bodyPr/>
          <a:lstStyle/>
          <a:p>
            <a:r>
              <a:rPr lang="en-US"/>
              <a:t>25th June 2025</a:t>
            </a:r>
          </a:p>
        </p:txBody>
      </p:sp>
      <p:sp>
        <p:nvSpPr>
          <p:cNvPr id="7" name="Footer Placeholder 6">
            <a:extLst>
              <a:ext uri="{FF2B5EF4-FFF2-40B4-BE49-F238E27FC236}">
                <a16:creationId xmlns:a16="http://schemas.microsoft.com/office/drawing/2014/main" id="{98A504F0-D91F-F777-D1F0-95C72B2E5199}"/>
              </a:ext>
            </a:extLst>
          </p:cNvPr>
          <p:cNvSpPr>
            <a:spLocks noGrp="1"/>
          </p:cNvSpPr>
          <p:nvPr>
            <p:ph type="ftr" sz="quarter" idx="11"/>
          </p:nvPr>
        </p:nvSpPr>
        <p:spPr/>
        <p:txBody>
          <a:bodyPr/>
          <a:lstStyle/>
          <a:p>
            <a:r>
              <a:rPr lang="en-US"/>
              <a:t>ROSEN Technology and Research Center GmbH</a:t>
            </a:r>
          </a:p>
        </p:txBody>
      </p:sp>
      <p:sp>
        <p:nvSpPr>
          <p:cNvPr id="8" name="Slide Number Placeholder 7">
            <a:extLst>
              <a:ext uri="{FF2B5EF4-FFF2-40B4-BE49-F238E27FC236}">
                <a16:creationId xmlns:a16="http://schemas.microsoft.com/office/drawing/2014/main" id="{67164374-0544-0123-A584-3A70B05D4025}"/>
              </a:ext>
            </a:extLst>
          </p:cNvPr>
          <p:cNvSpPr>
            <a:spLocks noGrp="1"/>
          </p:cNvSpPr>
          <p:nvPr>
            <p:ph type="sldNum" sz="quarter" idx="12"/>
          </p:nvPr>
        </p:nvSpPr>
        <p:spPr/>
        <p:txBody>
          <a:bodyPr/>
          <a:lstStyle/>
          <a:p>
            <a:fld id="{141F61CF-DB24-4801-8001-2E8B3C4F2AE0}" type="slidenum">
              <a:rPr lang="en-US" smtClean="0"/>
              <a:t>14</a:t>
            </a:fld>
            <a:endParaRPr lang="en-US"/>
          </a:p>
        </p:txBody>
      </p:sp>
      <p:pic>
        <p:nvPicPr>
          <p:cNvPr id="1026" name="Picture 2" descr="The Green Software Foundation Expands Efforts to Incentivize  Decarbonization in the Software Industry">
            <a:hlinkClick r:id="rId3"/>
            <a:extLst>
              <a:ext uri="{FF2B5EF4-FFF2-40B4-BE49-F238E27FC236}">
                <a16:creationId xmlns:a16="http://schemas.microsoft.com/office/drawing/2014/main" id="{0F6890BC-93D8-CC9C-C63F-23F9625AA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281" y="1570384"/>
            <a:ext cx="5703439" cy="28985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8144A7-55F0-9A71-93E7-A3D4B7B7D678}"/>
              </a:ext>
            </a:extLst>
          </p:cNvPr>
          <p:cNvSpPr txBox="1"/>
          <p:nvPr/>
        </p:nvSpPr>
        <p:spPr>
          <a:xfrm>
            <a:off x="3826476" y="4238123"/>
            <a:ext cx="4539047" cy="461665"/>
          </a:xfrm>
          <a:prstGeom prst="rect">
            <a:avLst/>
          </a:prstGeom>
          <a:noFill/>
        </p:spPr>
        <p:txBody>
          <a:bodyPr wrap="square">
            <a:spAutoFit/>
          </a:bodyPr>
          <a:lstStyle/>
          <a:p>
            <a:r>
              <a:rPr lang="en-US" sz="2400" dirty="0">
                <a:hlinkClick r:id="rId3"/>
              </a:rPr>
              <a:t>https://greensoftware.foundation/</a:t>
            </a:r>
            <a:r>
              <a:rPr lang="en-US" sz="2400" dirty="0"/>
              <a:t> </a:t>
            </a:r>
          </a:p>
        </p:txBody>
      </p:sp>
    </p:spTree>
    <p:extLst>
      <p:ext uri="{BB962C8B-B14F-4D97-AF65-F5344CB8AC3E}">
        <p14:creationId xmlns:p14="http://schemas.microsoft.com/office/powerpoint/2010/main" val="267191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F8A2-0151-550E-733B-EF3F7BF21EDD}"/>
              </a:ext>
            </a:extLst>
          </p:cNvPr>
          <p:cNvSpPr>
            <a:spLocks noGrp="1"/>
          </p:cNvSpPr>
          <p:nvPr>
            <p:ph type="title"/>
          </p:nvPr>
        </p:nvSpPr>
        <p:spPr/>
        <p:txBody>
          <a:bodyPr>
            <a:normAutofit fontScale="90000"/>
          </a:bodyPr>
          <a:lstStyle/>
          <a:p>
            <a:r>
              <a:rPr lang="en-US" dirty="0"/>
              <a:t>Sustainable Digital Infrastructure Alliance</a:t>
            </a:r>
          </a:p>
        </p:txBody>
      </p:sp>
      <p:sp>
        <p:nvSpPr>
          <p:cNvPr id="4" name="Date Placeholder 3">
            <a:extLst>
              <a:ext uri="{FF2B5EF4-FFF2-40B4-BE49-F238E27FC236}">
                <a16:creationId xmlns:a16="http://schemas.microsoft.com/office/drawing/2014/main" id="{B375E457-A4E8-2F5B-5FE0-A86AD214ABE4}"/>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DFC4343B-3E50-01F3-F18B-6F5AEDD821C7}"/>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A614E5D1-F157-83B3-417C-B796B5BD9C20}"/>
              </a:ext>
            </a:extLst>
          </p:cNvPr>
          <p:cNvSpPr>
            <a:spLocks noGrp="1"/>
          </p:cNvSpPr>
          <p:nvPr>
            <p:ph type="sldNum" sz="quarter" idx="12"/>
          </p:nvPr>
        </p:nvSpPr>
        <p:spPr/>
        <p:txBody>
          <a:bodyPr/>
          <a:lstStyle/>
          <a:p>
            <a:fld id="{141F61CF-DB24-4801-8001-2E8B3C4F2AE0}" type="slidenum">
              <a:rPr lang="en-US" smtClean="0"/>
              <a:t>15</a:t>
            </a:fld>
            <a:endParaRPr lang="en-US"/>
          </a:p>
        </p:txBody>
      </p:sp>
      <p:grpSp>
        <p:nvGrpSpPr>
          <p:cNvPr id="9" name="Group 8">
            <a:extLst>
              <a:ext uri="{FF2B5EF4-FFF2-40B4-BE49-F238E27FC236}">
                <a16:creationId xmlns:a16="http://schemas.microsoft.com/office/drawing/2014/main" id="{0B258A3C-96F4-C806-3FA4-7E2AADD98779}"/>
              </a:ext>
            </a:extLst>
          </p:cNvPr>
          <p:cNvGrpSpPr/>
          <p:nvPr/>
        </p:nvGrpSpPr>
        <p:grpSpPr>
          <a:xfrm>
            <a:off x="2266939" y="2708280"/>
            <a:ext cx="7658122" cy="1085850"/>
            <a:chOff x="2583089" y="2896966"/>
            <a:chExt cx="7658122" cy="1085850"/>
          </a:xfrm>
        </p:grpSpPr>
        <p:pic>
          <p:nvPicPr>
            <p:cNvPr id="2050" name="Picture 2" descr="SDIA Logo">
              <a:extLst>
                <a:ext uri="{FF2B5EF4-FFF2-40B4-BE49-F238E27FC236}">
                  <a16:creationId xmlns:a16="http://schemas.microsoft.com/office/drawing/2014/main" id="{9330F41E-812D-4AFF-E8C5-3260DF009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089" y="2896966"/>
              <a:ext cx="2381250" cy="1085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C1BA95-E7D8-0F76-7746-290FCC229088}"/>
                </a:ext>
              </a:extLst>
            </p:cNvPr>
            <p:cNvSpPr txBox="1"/>
            <p:nvPr/>
          </p:nvSpPr>
          <p:spPr>
            <a:xfrm>
              <a:off x="5355771" y="2901282"/>
              <a:ext cx="4885440" cy="1077218"/>
            </a:xfrm>
            <a:prstGeom prst="rect">
              <a:avLst/>
            </a:prstGeom>
            <a:noFill/>
          </p:spPr>
          <p:txBody>
            <a:bodyPr wrap="none" rtlCol="0">
              <a:spAutoFit/>
            </a:bodyPr>
            <a:lstStyle/>
            <a:p>
              <a:r>
                <a:rPr lang="en-US" sz="3200" dirty="0"/>
                <a:t>SUSTAINABLE DIGITAL</a:t>
              </a:r>
            </a:p>
            <a:p>
              <a:r>
                <a:rPr lang="en-US" sz="3200" dirty="0"/>
                <a:t>INFRASTRUCTURE ALLIANCE</a:t>
              </a:r>
            </a:p>
          </p:txBody>
        </p:sp>
      </p:grpSp>
      <p:sp>
        <p:nvSpPr>
          <p:cNvPr id="10" name="TextBox 9">
            <a:extLst>
              <a:ext uri="{FF2B5EF4-FFF2-40B4-BE49-F238E27FC236}">
                <a16:creationId xmlns:a16="http://schemas.microsoft.com/office/drawing/2014/main" id="{F62D7C84-61A5-9833-A7B6-FCF7BF837D78}"/>
              </a:ext>
            </a:extLst>
          </p:cNvPr>
          <p:cNvSpPr txBox="1"/>
          <p:nvPr/>
        </p:nvSpPr>
        <p:spPr>
          <a:xfrm>
            <a:off x="4532014" y="3978499"/>
            <a:ext cx="3127972" cy="461665"/>
          </a:xfrm>
          <a:prstGeom prst="rect">
            <a:avLst/>
          </a:prstGeom>
          <a:noFill/>
        </p:spPr>
        <p:txBody>
          <a:bodyPr wrap="none" rtlCol="0">
            <a:spAutoFit/>
          </a:bodyPr>
          <a:lstStyle/>
          <a:p>
            <a:r>
              <a:rPr lang="en-US" sz="2400" dirty="0">
                <a:hlinkClick r:id="rId4"/>
              </a:rPr>
              <a:t>https://sdialliance.org/</a:t>
            </a:r>
            <a:r>
              <a:rPr lang="en-US" sz="2400" dirty="0"/>
              <a:t> </a:t>
            </a:r>
          </a:p>
        </p:txBody>
      </p:sp>
    </p:spTree>
    <p:extLst>
      <p:ext uri="{BB962C8B-B14F-4D97-AF65-F5344CB8AC3E}">
        <p14:creationId xmlns:p14="http://schemas.microsoft.com/office/powerpoint/2010/main" val="3450165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4DAB-2779-012E-556B-CCBAF6287697}"/>
              </a:ext>
            </a:extLst>
          </p:cNvPr>
          <p:cNvSpPr>
            <a:spLocks noGrp="1"/>
          </p:cNvSpPr>
          <p:nvPr>
            <p:ph type="title"/>
          </p:nvPr>
        </p:nvSpPr>
        <p:spPr/>
        <p:txBody>
          <a:bodyPr>
            <a:normAutofit fontScale="90000"/>
          </a:bodyPr>
          <a:lstStyle/>
          <a:p>
            <a:r>
              <a:rPr lang="de-DE" dirty="0" err="1"/>
              <a:t>Playing</a:t>
            </a:r>
            <a:r>
              <a:rPr lang="de-DE" dirty="0"/>
              <a:t> </a:t>
            </a:r>
            <a:r>
              <a:rPr lang="de-DE" dirty="0" err="1"/>
              <a:t>for</a:t>
            </a:r>
            <a:r>
              <a:rPr lang="de-DE" dirty="0"/>
              <a:t> </a:t>
            </a:r>
            <a:r>
              <a:rPr lang="de-DE" dirty="0" err="1"/>
              <a:t>the</a:t>
            </a:r>
            <a:r>
              <a:rPr lang="de-DE" dirty="0"/>
              <a:t> Planet</a:t>
            </a:r>
            <a:endParaRPr lang="en-US" dirty="0"/>
          </a:p>
        </p:txBody>
      </p:sp>
      <p:sp>
        <p:nvSpPr>
          <p:cNvPr id="4" name="Date Placeholder 3">
            <a:extLst>
              <a:ext uri="{FF2B5EF4-FFF2-40B4-BE49-F238E27FC236}">
                <a16:creationId xmlns:a16="http://schemas.microsoft.com/office/drawing/2014/main" id="{754B14D8-7897-42F2-B262-20A25D9FB85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345C2E4C-ACF1-473D-59F6-EFD44FD1B997}"/>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F24B6616-E935-6723-532D-7CF8B3931DD4}"/>
              </a:ext>
            </a:extLst>
          </p:cNvPr>
          <p:cNvSpPr>
            <a:spLocks noGrp="1"/>
          </p:cNvSpPr>
          <p:nvPr>
            <p:ph type="sldNum" sz="quarter" idx="12"/>
          </p:nvPr>
        </p:nvSpPr>
        <p:spPr/>
        <p:txBody>
          <a:bodyPr/>
          <a:lstStyle/>
          <a:p>
            <a:fld id="{141F61CF-DB24-4801-8001-2E8B3C4F2AE0}" type="slidenum">
              <a:rPr lang="en-US" smtClean="0"/>
              <a:t>16</a:t>
            </a:fld>
            <a:endParaRPr lang="en-US"/>
          </a:p>
        </p:txBody>
      </p:sp>
      <p:grpSp>
        <p:nvGrpSpPr>
          <p:cNvPr id="3" name="Group 2">
            <a:extLst>
              <a:ext uri="{FF2B5EF4-FFF2-40B4-BE49-F238E27FC236}">
                <a16:creationId xmlns:a16="http://schemas.microsoft.com/office/drawing/2014/main" id="{1199C888-CEDF-7D30-11A2-BD8DB2DA7A5B}"/>
              </a:ext>
            </a:extLst>
          </p:cNvPr>
          <p:cNvGrpSpPr/>
          <p:nvPr/>
        </p:nvGrpSpPr>
        <p:grpSpPr>
          <a:xfrm>
            <a:off x="3462666" y="2104601"/>
            <a:ext cx="5266667" cy="2648797"/>
            <a:chOff x="3462666" y="1777079"/>
            <a:chExt cx="5266667" cy="2648797"/>
          </a:xfrm>
        </p:grpSpPr>
        <p:sp>
          <p:nvSpPr>
            <p:cNvPr id="7" name="TextBox 6">
              <a:extLst>
                <a:ext uri="{FF2B5EF4-FFF2-40B4-BE49-F238E27FC236}">
                  <a16:creationId xmlns:a16="http://schemas.microsoft.com/office/drawing/2014/main" id="{FC70934A-D0B3-7156-6E45-7127A0C70FEC}"/>
                </a:ext>
              </a:extLst>
            </p:cNvPr>
            <p:cNvSpPr txBox="1"/>
            <p:nvPr/>
          </p:nvSpPr>
          <p:spPr>
            <a:xfrm>
              <a:off x="4630085" y="3964211"/>
              <a:ext cx="2931828" cy="461665"/>
            </a:xfrm>
            <a:prstGeom prst="rect">
              <a:avLst/>
            </a:prstGeom>
            <a:noFill/>
          </p:spPr>
          <p:txBody>
            <a:bodyPr wrap="none" rtlCol="0">
              <a:spAutoFit/>
            </a:bodyPr>
            <a:lstStyle/>
            <a:p>
              <a:r>
                <a:rPr lang="en-US" sz="2400" dirty="0">
                  <a:hlinkClick r:id="rId3"/>
                </a:rPr>
                <a:t>playing4theplanet.org</a:t>
              </a:r>
              <a:endParaRPr lang="en-US" sz="2400" dirty="0"/>
            </a:p>
          </p:txBody>
        </p:sp>
        <p:pic>
          <p:nvPicPr>
            <p:cNvPr id="11" name="Picture 10">
              <a:extLst>
                <a:ext uri="{FF2B5EF4-FFF2-40B4-BE49-F238E27FC236}">
                  <a16:creationId xmlns:a16="http://schemas.microsoft.com/office/drawing/2014/main" id="{AB2AE403-18EF-5ECF-92E7-A07DA19530DF}"/>
                </a:ext>
              </a:extLst>
            </p:cNvPr>
            <p:cNvPicPr>
              <a:picLocks noChangeAspect="1"/>
            </p:cNvPicPr>
            <p:nvPr/>
          </p:nvPicPr>
          <p:blipFill>
            <a:blip r:embed="rId4"/>
            <a:stretch>
              <a:fillRect/>
            </a:stretch>
          </p:blipFill>
          <p:spPr>
            <a:xfrm>
              <a:off x="3462666" y="1777079"/>
              <a:ext cx="5266667" cy="2085714"/>
            </a:xfrm>
            <a:prstGeom prst="rect">
              <a:avLst/>
            </a:prstGeom>
          </p:spPr>
        </p:pic>
      </p:grpSp>
    </p:spTree>
    <p:extLst>
      <p:ext uri="{BB962C8B-B14F-4D97-AF65-F5344CB8AC3E}">
        <p14:creationId xmlns:p14="http://schemas.microsoft.com/office/powerpoint/2010/main" val="3382931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EE240-979C-D9DA-36A0-3561422657C0}"/>
              </a:ext>
            </a:extLst>
          </p:cNvPr>
          <p:cNvSpPr>
            <a:spLocks noGrp="1"/>
          </p:cNvSpPr>
          <p:nvPr>
            <p:ph type="title"/>
          </p:nvPr>
        </p:nvSpPr>
        <p:spPr/>
        <p:txBody>
          <a:bodyPr>
            <a:normAutofit fontScale="90000"/>
          </a:bodyPr>
          <a:lstStyle/>
          <a:p>
            <a:r>
              <a:rPr lang="en-US" noProof="0" dirty="0"/>
              <a:t>Green Software</a:t>
            </a:r>
          </a:p>
        </p:txBody>
      </p:sp>
      <p:sp>
        <p:nvSpPr>
          <p:cNvPr id="9" name="Content Placeholder 8">
            <a:extLst>
              <a:ext uri="{FF2B5EF4-FFF2-40B4-BE49-F238E27FC236}">
                <a16:creationId xmlns:a16="http://schemas.microsoft.com/office/drawing/2014/main" id="{EA32D8C2-158F-AF9A-BCC5-3D0405B95952}"/>
              </a:ext>
            </a:extLst>
          </p:cNvPr>
          <p:cNvSpPr>
            <a:spLocks noGrp="1"/>
          </p:cNvSpPr>
          <p:nvPr>
            <p:ph idx="1"/>
          </p:nvPr>
        </p:nvSpPr>
        <p:spPr/>
        <p:txBody>
          <a:bodyPr/>
          <a:lstStyle/>
          <a:p>
            <a:endParaRPr lang="en-US"/>
          </a:p>
        </p:txBody>
      </p:sp>
      <p:sp>
        <p:nvSpPr>
          <p:cNvPr id="6" name="Date Placeholder 5">
            <a:extLst>
              <a:ext uri="{FF2B5EF4-FFF2-40B4-BE49-F238E27FC236}">
                <a16:creationId xmlns:a16="http://schemas.microsoft.com/office/drawing/2014/main" id="{D5E7A6DA-C174-61D1-F8D3-5D0D11FE36C1}"/>
              </a:ext>
            </a:extLst>
          </p:cNvPr>
          <p:cNvSpPr>
            <a:spLocks noGrp="1"/>
          </p:cNvSpPr>
          <p:nvPr>
            <p:ph type="dt" sz="half" idx="10"/>
          </p:nvPr>
        </p:nvSpPr>
        <p:spPr/>
        <p:txBody>
          <a:bodyPr/>
          <a:lstStyle/>
          <a:p>
            <a:r>
              <a:rPr lang="en-US"/>
              <a:t>25th June 2025</a:t>
            </a:r>
          </a:p>
        </p:txBody>
      </p:sp>
      <p:sp>
        <p:nvSpPr>
          <p:cNvPr id="7" name="Footer Placeholder 6">
            <a:extLst>
              <a:ext uri="{FF2B5EF4-FFF2-40B4-BE49-F238E27FC236}">
                <a16:creationId xmlns:a16="http://schemas.microsoft.com/office/drawing/2014/main" id="{98A504F0-D91F-F777-D1F0-95C72B2E5199}"/>
              </a:ext>
            </a:extLst>
          </p:cNvPr>
          <p:cNvSpPr>
            <a:spLocks noGrp="1"/>
          </p:cNvSpPr>
          <p:nvPr>
            <p:ph type="ftr" sz="quarter" idx="11"/>
          </p:nvPr>
        </p:nvSpPr>
        <p:spPr/>
        <p:txBody>
          <a:bodyPr/>
          <a:lstStyle/>
          <a:p>
            <a:r>
              <a:rPr lang="en-US"/>
              <a:t>ROSEN Technology and Research Center GmbH</a:t>
            </a:r>
          </a:p>
        </p:txBody>
      </p:sp>
      <p:sp>
        <p:nvSpPr>
          <p:cNvPr id="8" name="Slide Number Placeholder 7">
            <a:extLst>
              <a:ext uri="{FF2B5EF4-FFF2-40B4-BE49-F238E27FC236}">
                <a16:creationId xmlns:a16="http://schemas.microsoft.com/office/drawing/2014/main" id="{67164374-0544-0123-A584-3A70B05D4025}"/>
              </a:ext>
            </a:extLst>
          </p:cNvPr>
          <p:cNvSpPr>
            <a:spLocks noGrp="1"/>
          </p:cNvSpPr>
          <p:nvPr>
            <p:ph type="sldNum" sz="quarter" idx="12"/>
          </p:nvPr>
        </p:nvSpPr>
        <p:spPr/>
        <p:txBody>
          <a:bodyPr/>
          <a:lstStyle/>
          <a:p>
            <a:fld id="{141F61CF-DB24-4801-8001-2E8B3C4F2AE0}" type="slidenum">
              <a:rPr lang="en-US" smtClean="0"/>
              <a:t>17</a:t>
            </a:fld>
            <a:endParaRPr lang="en-US"/>
          </a:p>
        </p:txBody>
      </p:sp>
      <p:pic>
        <p:nvPicPr>
          <p:cNvPr id="5" name="Picture 4">
            <a:extLst>
              <a:ext uri="{FF2B5EF4-FFF2-40B4-BE49-F238E27FC236}">
                <a16:creationId xmlns:a16="http://schemas.microsoft.com/office/drawing/2014/main" id="{013015D5-A7DB-EF7E-66B6-2F5FDD05D8D5}"/>
              </a:ext>
            </a:extLst>
          </p:cNvPr>
          <p:cNvPicPr>
            <a:picLocks noChangeAspect="1"/>
          </p:cNvPicPr>
          <p:nvPr/>
        </p:nvPicPr>
        <p:blipFill>
          <a:blip r:embed="rId3"/>
          <a:stretch>
            <a:fillRect/>
          </a:stretch>
        </p:blipFill>
        <p:spPr>
          <a:xfrm>
            <a:off x="-1" y="0"/>
            <a:ext cx="12192001" cy="6858000"/>
          </a:xfrm>
          <a:prstGeom prst="rect">
            <a:avLst/>
          </a:prstGeom>
        </p:spPr>
      </p:pic>
    </p:spTree>
    <p:extLst>
      <p:ext uri="{BB962C8B-B14F-4D97-AF65-F5344CB8AC3E}">
        <p14:creationId xmlns:p14="http://schemas.microsoft.com/office/powerpoint/2010/main" val="1620659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FB605-991A-81C8-4A88-B984EF2819DB}"/>
              </a:ext>
            </a:extLst>
          </p:cNvPr>
          <p:cNvSpPr>
            <a:spLocks noGrp="1"/>
          </p:cNvSpPr>
          <p:nvPr>
            <p:ph type="ctrTitle"/>
          </p:nvPr>
        </p:nvSpPr>
        <p:spPr/>
        <p:txBody>
          <a:bodyPr/>
          <a:lstStyle/>
          <a:p>
            <a:r>
              <a:rPr lang="en-US" noProof="0" dirty="0"/>
              <a:t>Green Programming</a:t>
            </a:r>
          </a:p>
        </p:txBody>
      </p:sp>
    </p:spTree>
    <p:extLst>
      <p:ext uri="{BB962C8B-B14F-4D97-AF65-F5344CB8AC3E}">
        <p14:creationId xmlns:p14="http://schemas.microsoft.com/office/powerpoint/2010/main" val="3367844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01CB7-2367-993C-B07C-D9C3BA052E92}"/>
              </a:ext>
            </a:extLst>
          </p:cNvPr>
          <p:cNvSpPr>
            <a:spLocks noGrp="1"/>
          </p:cNvSpPr>
          <p:nvPr>
            <p:ph type="title"/>
          </p:nvPr>
        </p:nvSpPr>
        <p:spPr/>
        <p:txBody>
          <a:bodyPr>
            <a:normAutofit fontScale="90000"/>
          </a:bodyPr>
          <a:lstStyle/>
          <a:p>
            <a:r>
              <a:rPr lang="en-US" dirty="0"/>
              <a:t>Green Programming Definition</a:t>
            </a:r>
          </a:p>
        </p:txBody>
      </p:sp>
      <p:sp>
        <p:nvSpPr>
          <p:cNvPr id="3" name="Content Placeholder 2">
            <a:extLst>
              <a:ext uri="{FF2B5EF4-FFF2-40B4-BE49-F238E27FC236}">
                <a16:creationId xmlns:a16="http://schemas.microsoft.com/office/drawing/2014/main" id="{1BB0AA7E-F80D-74AF-0234-00D0E7C49EC3}"/>
              </a:ext>
            </a:extLst>
          </p:cNvPr>
          <p:cNvSpPr>
            <a:spLocks noGrp="1"/>
          </p:cNvSpPr>
          <p:nvPr>
            <p:ph idx="1"/>
          </p:nvPr>
        </p:nvSpPr>
        <p:spPr>
          <a:xfrm>
            <a:off x="1193850" y="1041862"/>
            <a:ext cx="9804301" cy="5135101"/>
          </a:xfrm>
        </p:spPr>
        <p:txBody>
          <a:bodyPr anchor="ctr"/>
          <a:lstStyle/>
          <a:p>
            <a:pPr marL="0" indent="0" algn="ctr">
              <a:buNone/>
            </a:pPr>
            <a:r>
              <a:rPr lang="en-US" dirty="0"/>
              <a:t>Green Programming or green coding is a series of principles applied to software development that aims to reduce the ecological footprint of software.</a:t>
            </a:r>
          </a:p>
        </p:txBody>
      </p:sp>
      <p:sp>
        <p:nvSpPr>
          <p:cNvPr id="4" name="Date Placeholder 3">
            <a:extLst>
              <a:ext uri="{FF2B5EF4-FFF2-40B4-BE49-F238E27FC236}">
                <a16:creationId xmlns:a16="http://schemas.microsoft.com/office/drawing/2014/main" id="{AE3B05C3-9D25-692F-E107-248C7135377A}"/>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7B16E738-C95C-4509-89FA-179FFB436094}"/>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50EF4306-5DFA-E95D-6E90-3861E8FFF9D8}"/>
              </a:ext>
            </a:extLst>
          </p:cNvPr>
          <p:cNvSpPr>
            <a:spLocks noGrp="1"/>
          </p:cNvSpPr>
          <p:nvPr>
            <p:ph type="sldNum" sz="quarter" idx="12"/>
          </p:nvPr>
        </p:nvSpPr>
        <p:spPr/>
        <p:txBody>
          <a:bodyPr/>
          <a:lstStyle/>
          <a:p>
            <a:fld id="{141F61CF-DB24-4801-8001-2E8B3C4F2AE0}" type="slidenum">
              <a:rPr lang="en-US" smtClean="0"/>
              <a:t>19</a:t>
            </a:fld>
            <a:endParaRPr lang="en-US"/>
          </a:p>
        </p:txBody>
      </p:sp>
    </p:spTree>
    <p:extLst>
      <p:ext uri="{BB962C8B-B14F-4D97-AF65-F5344CB8AC3E}">
        <p14:creationId xmlns:p14="http://schemas.microsoft.com/office/powerpoint/2010/main" val="113547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4DF58-BA2D-7E81-23E4-3390270E0713}"/>
              </a:ext>
            </a:extLst>
          </p:cNvPr>
          <p:cNvSpPr>
            <a:spLocks noGrp="1"/>
          </p:cNvSpPr>
          <p:nvPr>
            <p:ph type="title"/>
          </p:nvPr>
        </p:nvSpPr>
        <p:spPr/>
        <p:txBody>
          <a:bodyPr>
            <a:normAutofit fontScale="90000"/>
          </a:bodyPr>
          <a:lstStyle/>
          <a:p>
            <a:r>
              <a:rPr lang="en-US" dirty="0"/>
              <a:t>Follow Along</a:t>
            </a:r>
          </a:p>
        </p:txBody>
      </p:sp>
      <p:pic>
        <p:nvPicPr>
          <p:cNvPr id="1026" name="Picture 2" descr="QR-Code-Bild">
            <a:extLst>
              <a:ext uri="{FF2B5EF4-FFF2-40B4-BE49-F238E27FC236}">
                <a16:creationId xmlns:a16="http://schemas.microsoft.com/office/drawing/2014/main" id="{35C8A364-6469-8C3A-BC26-5BA5BDFEB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863" y="1579566"/>
            <a:ext cx="4470273" cy="44702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FC4613-9B8A-7D0F-4463-B54C9F93AD0C}"/>
              </a:ext>
            </a:extLst>
          </p:cNvPr>
          <p:cNvSpPr txBox="1"/>
          <p:nvPr/>
        </p:nvSpPr>
        <p:spPr>
          <a:xfrm>
            <a:off x="283327" y="1084326"/>
            <a:ext cx="6096000" cy="584775"/>
          </a:xfrm>
          <a:prstGeom prst="rect">
            <a:avLst/>
          </a:prstGeom>
          <a:noFill/>
        </p:spPr>
        <p:txBody>
          <a:bodyPr wrap="square">
            <a:spAutoFit/>
          </a:bodyPr>
          <a:lstStyle/>
          <a:p>
            <a:r>
              <a:rPr lang="en-US" sz="3200" dirty="0"/>
              <a:t>https://tinyurl.com/3chwtrba</a:t>
            </a:r>
          </a:p>
        </p:txBody>
      </p:sp>
    </p:spTree>
    <p:extLst>
      <p:ext uri="{BB962C8B-B14F-4D97-AF65-F5344CB8AC3E}">
        <p14:creationId xmlns:p14="http://schemas.microsoft.com/office/powerpoint/2010/main" val="3573903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6BCD39-FCC6-5F06-E1B1-8E2183CCD23C}"/>
              </a:ext>
            </a:extLst>
          </p:cNvPr>
          <p:cNvSpPr>
            <a:spLocks noGrp="1"/>
          </p:cNvSpPr>
          <p:nvPr>
            <p:ph type="title"/>
          </p:nvPr>
        </p:nvSpPr>
        <p:spPr/>
        <p:txBody>
          <a:bodyPr>
            <a:normAutofit fontScale="90000"/>
          </a:bodyPr>
          <a:lstStyle/>
          <a:p>
            <a:r>
              <a:rPr lang="en-US" noProof="0" dirty="0"/>
              <a:t>Research Paper</a:t>
            </a:r>
          </a:p>
        </p:txBody>
      </p:sp>
      <p:sp>
        <p:nvSpPr>
          <p:cNvPr id="6" name="Date Placeholder 5">
            <a:extLst>
              <a:ext uri="{FF2B5EF4-FFF2-40B4-BE49-F238E27FC236}">
                <a16:creationId xmlns:a16="http://schemas.microsoft.com/office/drawing/2014/main" id="{0A75F86A-A073-3FB8-9953-86389C12E1CB}"/>
              </a:ext>
            </a:extLst>
          </p:cNvPr>
          <p:cNvSpPr>
            <a:spLocks noGrp="1"/>
          </p:cNvSpPr>
          <p:nvPr>
            <p:ph type="dt" sz="half" idx="10"/>
          </p:nvPr>
        </p:nvSpPr>
        <p:spPr/>
        <p:txBody>
          <a:bodyPr/>
          <a:lstStyle/>
          <a:p>
            <a:r>
              <a:rPr lang="en-US"/>
              <a:t>25th June 2025</a:t>
            </a:r>
          </a:p>
        </p:txBody>
      </p:sp>
      <p:sp>
        <p:nvSpPr>
          <p:cNvPr id="7" name="Footer Placeholder 6">
            <a:extLst>
              <a:ext uri="{FF2B5EF4-FFF2-40B4-BE49-F238E27FC236}">
                <a16:creationId xmlns:a16="http://schemas.microsoft.com/office/drawing/2014/main" id="{A90C219D-47A3-FC69-07EA-7C81D046F30F}"/>
              </a:ext>
            </a:extLst>
          </p:cNvPr>
          <p:cNvSpPr>
            <a:spLocks noGrp="1"/>
          </p:cNvSpPr>
          <p:nvPr>
            <p:ph type="ftr" sz="quarter" idx="11"/>
          </p:nvPr>
        </p:nvSpPr>
        <p:spPr/>
        <p:txBody>
          <a:bodyPr/>
          <a:lstStyle/>
          <a:p>
            <a:r>
              <a:rPr lang="en-US"/>
              <a:t>ROSEN Technology and Research Center GmbH</a:t>
            </a:r>
          </a:p>
        </p:txBody>
      </p:sp>
      <p:sp>
        <p:nvSpPr>
          <p:cNvPr id="8" name="Slide Number Placeholder 7">
            <a:extLst>
              <a:ext uri="{FF2B5EF4-FFF2-40B4-BE49-F238E27FC236}">
                <a16:creationId xmlns:a16="http://schemas.microsoft.com/office/drawing/2014/main" id="{97FEBEF0-CA09-5DEC-E0D9-9A3557DF7457}"/>
              </a:ext>
            </a:extLst>
          </p:cNvPr>
          <p:cNvSpPr>
            <a:spLocks noGrp="1"/>
          </p:cNvSpPr>
          <p:nvPr>
            <p:ph type="sldNum" sz="quarter" idx="12"/>
          </p:nvPr>
        </p:nvSpPr>
        <p:spPr/>
        <p:txBody>
          <a:bodyPr/>
          <a:lstStyle/>
          <a:p>
            <a:fld id="{141F61CF-DB24-4801-8001-2E8B3C4F2AE0}" type="slidenum">
              <a:rPr lang="en-US" smtClean="0"/>
              <a:t>20</a:t>
            </a:fld>
            <a:endParaRPr lang="en-US"/>
          </a:p>
        </p:txBody>
      </p:sp>
      <p:pic>
        <p:nvPicPr>
          <p:cNvPr id="12" name="Picture 11">
            <a:extLst>
              <a:ext uri="{FF2B5EF4-FFF2-40B4-BE49-F238E27FC236}">
                <a16:creationId xmlns:a16="http://schemas.microsoft.com/office/drawing/2014/main" id="{8597E29D-86ED-6259-E573-57D7272F320A}"/>
              </a:ext>
            </a:extLst>
          </p:cNvPr>
          <p:cNvPicPr>
            <a:picLocks noChangeAspect="1"/>
          </p:cNvPicPr>
          <p:nvPr/>
        </p:nvPicPr>
        <p:blipFill>
          <a:blip r:embed="rId3"/>
          <a:stretch>
            <a:fillRect/>
          </a:stretch>
        </p:blipFill>
        <p:spPr>
          <a:xfrm>
            <a:off x="2124571" y="1900428"/>
            <a:ext cx="7942857" cy="3057143"/>
          </a:xfrm>
          <a:prstGeom prst="rect">
            <a:avLst/>
          </a:prstGeom>
          <a:ln>
            <a:solidFill>
              <a:srgbClr val="1B2911"/>
            </a:solidFill>
          </a:ln>
        </p:spPr>
      </p:pic>
    </p:spTree>
    <p:extLst>
      <p:ext uri="{BB962C8B-B14F-4D97-AF65-F5344CB8AC3E}">
        <p14:creationId xmlns:p14="http://schemas.microsoft.com/office/powerpoint/2010/main" val="2953179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6BCD39-FCC6-5F06-E1B1-8E2183CCD23C}"/>
              </a:ext>
            </a:extLst>
          </p:cNvPr>
          <p:cNvSpPr>
            <a:spLocks noGrp="1"/>
          </p:cNvSpPr>
          <p:nvPr>
            <p:ph type="title"/>
          </p:nvPr>
        </p:nvSpPr>
        <p:spPr/>
        <p:txBody>
          <a:bodyPr>
            <a:normAutofit fontScale="90000"/>
          </a:bodyPr>
          <a:lstStyle/>
          <a:p>
            <a:r>
              <a:rPr lang="en-US" noProof="0" dirty="0"/>
              <a:t>Research Paper</a:t>
            </a:r>
          </a:p>
        </p:txBody>
      </p:sp>
      <p:sp>
        <p:nvSpPr>
          <p:cNvPr id="6" name="Date Placeholder 5">
            <a:extLst>
              <a:ext uri="{FF2B5EF4-FFF2-40B4-BE49-F238E27FC236}">
                <a16:creationId xmlns:a16="http://schemas.microsoft.com/office/drawing/2014/main" id="{0A75F86A-A073-3FB8-9953-86389C12E1CB}"/>
              </a:ext>
            </a:extLst>
          </p:cNvPr>
          <p:cNvSpPr>
            <a:spLocks noGrp="1"/>
          </p:cNvSpPr>
          <p:nvPr>
            <p:ph type="dt" sz="half" idx="10"/>
          </p:nvPr>
        </p:nvSpPr>
        <p:spPr/>
        <p:txBody>
          <a:bodyPr/>
          <a:lstStyle/>
          <a:p>
            <a:r>
              <a:rPr lang="en-US"/>
              <a:t>25th June 2025</a:t>
            </a:r>
          </a:p>
        </p:txBody>
      </p:sp>
      <p:sp>
        <p:nvSpPr>
          <p:cNvPr id="7" name="Footer Placeholder 6">
            <a:extLst>
              <a:ext uri="{FF2B5EF4-FFF2-40B4-BE49-F238E27FC236}">
                <a16:creationId xmlns:a16="http://schemas.microsoft.com/office/drawing/2014/main" id="{A90C219D-47A3-FC69-07EA-7C81D046F30F}"/>
              </a:ext>
            </a:extLst>
          </p:cNvPr>
          <p:cNvSpPr>
            <a:spLocks noGrp="1"/>
          </p:cNvSpPr>
          <p:nvPr>
            <p:ph type="ftr" sz="quarter" idx="11"/>
          </p:nvPr>
        </p:nvSpPr>
        <p:spPr/>
        <p:txBody>
          <a:bodyPr/>
          <a:lstStyle/>
          <a:p>
            <a:r>
              <a:rPr lang="en-US"/>
              <a:t>ROSEN Technology and Research Center GmbH</a:t>
            </a:r>
          </a:p>
        </p:txBody>
      </p:sp>
      <p:sp>
        <p:nvSpPr>
          <p:cNvPr id="8" name="Slide Number Placeholder 7">
            <a:extLst>
              <a:ext uri="{FF2B5EF4-FFF2-40B4-BE49-F238E27FC236}">
                <a16:creationId xmlns:a16="http://schemas.microsoft.com/office/drawing/2014/main" id="{97FEBEF0-CA09-5DEC-E0D9-9A3557DF7457}"/>
              </a:ext>
            </a:extLst>
          </p:cNvPr>
          <p:cNvSpPr>
            <a:spLocks noGrp="1"/>
          </p:cNvSpPr>
          <p:nvPr>
            <p:ph type="sldNum" sz="quarter" idx="12"/>
          </p:nvPr>
        </p:nvSpPr>
        <p:spPr/>
        <p:txBody>
          <a:bodyPr/>
          <a:lstStyle/>
          <a:p>
            <a:fld id="{141F61CF-DB24-4801-8001-2E8B3C4F2AE0}" type="slidenum">
              <a:rPr lang="en-US" smtClean="0"/>
              <a:t>21</a:t>
            </a:fld>
            <a:endParaRPr lang="en-US"/>
          </a:p>
        </p:txBody>
      </p:sp>
      <p:grpSp>
        <p:nvGrpSpPr>
          <p:cNvPr id="3" name="Group 2">
            <a:extLst>
              <a:ext uri="{FF2B5EF4-FFF2-40B4-BE49-F238E27FC236}">
                <a16:creationId xmlns:a16="http://schemas.microsoft.com/office/drawing/2014/main" id="{D7520F9F-3BCD-F7C6-F335-0748E00D0733}"/>
              </a:ext>
            </a:extLst>
          </p:cNvPr>
          <p:cNvGrpSpPr/>
          <p:nvPr/>
        </p:nvGrpSpPr>
        <p:grpSpPr>
          <a:xfrm>
            <a:off x="1926933" y="1214958"/>
            <a:ext cx="8338135" cy="4857361"/>
            <a:chOff x="2197064" y="1214958"/>
            <a:chExt cx="8338135" cy="4857361"/>
          </a:xfrm>
        </p:grpSpPr>
        <p:pic>
          <p:nvPicPr>
            <p:cNvPr id="9" name="Picture 8">
              <a:extLst>
                <a:ext uri="{FF2B5EF4-FFF2-40B4-BE49-F238E27FC236}">
                  <a16:creationId xmlns:a16="http://schemas.microsoft.com/office/drawing/2014/main" id="{A8F88FF2-0D5B-8C2B-27AD-15A72DD183C3}"/>
                </a:ext>
              </a:extLst>
            </p:cNvPr>
            <p:cNvPicPr>
              <a:picLocks noChangeAspect="1"/>
            </p:cNvPicPr>
            <p:nvPr/>
          </p:nvPicPr>
          <p:blipFill>
            <a:blip r:embed="rId3"/>
            <a:stretch>
              <a:fillRect/>
            </a:stretch>
          </p:blipFill>
          <p:spPr>
            <a:xfrm>
              <a:off x="2197064" y="1214958"/>
              <a:ext cx="3505236" cy="4857361"/>
            </a:xfrm>
            <a:prstGeom prst="rect">
              <a:avLst/>
            </a:prstGeom>
            <a:ln w="12700">
              <a:solidFill>
                <a:srgbClr val="1B2911"/>
              </a:solidFill>
            </a:ln>
          </p:spPr>
        </p:pic>
        <p:pic>
          <p:nvPicPr>
            <p:cNvPr id="10" name="Picture 9">
              <a:extLst>
                <a:ext uri="{FF2B5EF4-FFF2-40B4-BE49-F238E27FC236}">
                  <a16:creationId xmlns:a16="http://schemas.microsoft.com/office/drawing/2014/main" id="{7657E96F-2FE3-B893-6595-9F3266545290}"/>
                </a:ext>
              </a:extLst>
            </p:cNvPr>
            <p:cNvPicPr>
              <a:picLocks noChangeAspect="1"/>
            </p:cNvPicPr>
            <p:nvPr/>
          </p:nvPicPr>
          <p:blipFill>
            <a:blip r:embed="rId4"/>
            <a:stretch>
              <a:fillRect/>
            </a:stretch>
          </p:blipFill>
          <p:spPr>
            <a:xfrm>
              <a:off x="6659785" y="2472818"/>
              <a:ext cx="3875414" cy="2341640"/>
            </a:xfrm>
            <a:prstGeom prst="rect">
              <a:avLst/>
            </a:prstGeom>
            <a:ln w="12700">
              <a:solidFill>
                <a:srgbClr val="1B2911"/>
              </a:solidFill>
            </a:ln>
          </p:spPr>
        </p:pic>
      </p:grpSp>
    </p:spTree>
    <p:extLst>
      <p:ext uri="{BB962C8B-B14F-4D97-AF65-F5344CB8AC3E}">
        <p14:creationId xmlns:p14="http://schemas.microsoft.com/office/powerpoint/2010/main" val="3473682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6BCD39-FCC6-5F06-E1B1-8E2183CCD23C}"/>
              </a:ext>
            </a:extLst>
          </p:cNvPr>
          <p:cNvSpPr>
            <a:spLocks noGrp="1"/>
          </p:cNvSpPr>
          <p:nvPr>
            <p:ph type="title"/>
          </p:nvPr>
        </p:nvSpPr>
        <p:spPr/>
        <p:txBody>
          <a:bodyPr>
            <a:normAutofit fontScale="90000"/>
          </a:bodyPr>
          <a:lstStyle/>
          <a:p>
            <a:r>
              <a:rPr lang="en-US" noProof="0" dirty="0"/>
              <a:t>Research Paper</a:t>
            </a:r>
          </a:p>
        </p:txBody>
      </p:sp>
      <p:sp>
        <p:nvSpPr>
          <p:cNvPr id="6" name="Date Placeholder 5">
            <a:extLst>
              <a:ext uri="{FF2B5EF4-FFF2-40B4-BE49-F238E27FC236}">
                <a16:creationId xmlns:a16="http://schemas.microsoft.com/office/drawing/2014/main" id="{0A75F86A-A073-3FB8-9953-86389C12E1CB}"/>
              </a:ext>
            </a:extLst>
          </p:cNvPr>
          <p:cNvSpPr>
            <a:spLocks noGrp="1"/>
          </p:cNvSpPr>
          <p:nvPr>
            <p:ph type="dt" sz="half" idx="10"/>
          </p:nvPr>
        </p:nvSpPr>
        <p:spPr/>
        <p:txBody>
          <a:bodyPr/>
          <a:lstStyle/>
          <a:p>
            <a:r>
              <a:rPr lang="en-US"/>
              <a:t>25th June 2025</a:t>
            </a:r>
          </a:p>
        </p:txBody>
      </p:sp>
      <p:sp>
        <p:nvSpPr>
          <p:cNvPr id="7" name="Footer Placeholder 6">
            <a:extLst>
              <a:ext uri="{FF2B5EF4-FFF2-40B4-BE49-F238E27FC236}">
                <a16:creationId xmlns:a16="http://schemas.microsoft.com/office/drawing/2014/main" id="{A90C219D-47A3-FC69-07EA-7C81D046F30F}"/>
              </a:ext>
            </a:extLst>
          </p:cNvPr>
          <p:cNvSpPr>
            <a:spLocks noGrp="1"/>
          </p:cNvSpPr>
          <p:nvPr>
            <p:ph type="ftr" sz="quarter" idx="11"/>
          </p:nvPr>
        </p:nvSpPr>
        <p:spPr/>
        <p:txBody>
          <a:bodyPr/>
          <a:lstStyle/>
          <a:p>
            <a:r>
              <a:rPr lang="en-US"/>
              <a:t>ROSEN Technology and Research Center GmbH</a:t>
            </a:r>
          </a:p>
        </p:txBody>
      </p:sp>
      <p:sp>
        <p:nvSpPr>
          <p:cNvPr id="8" name="Slide Number Placeholder 7">
            <a:extLst>
              <a:ext uri="{FF2B5EF4-FFF2-40B4-BE49-F238E27FC236}">
                <a16:creationId xmlns:a16="http://schemas.microsoft.com/office/drawing/2014/main" id="{97FEBEF0-CA09-5DEC-E0D9-9A3557DF7457}"/>
              </a:ext>
            </a:extLst>
          </p:cNvPr>
          <p:cNvSpPr>
            <a:spLocks noGrp="1"/>
          </p:cNvSpPr>
          <p:nvPr>
            <p:ph type="sldNum" sz="quarter" idx="12"/>
          </p:nvPr>
        </p:nvSpPr>
        <p:spPr/>
        <p:txBody>
          <a:bodyPr/>
          <a:lstStyle/>
          <a:p>
            <a:fld id="{141F61CF-DB24-4801-8001-2E8B3C4F2AE0}" type="slidenum">
              <a:rPr lang="en-US" smtClean="0"/>
              <a:t>22</a:t>
            </a:fld>
            <a:endParaRPr lang="en-US"/>
          </a:p>
        </p:txBody>
      </p:sp>
      <p:pic>
        <p:nvPicPr>
          <p:cNvPr id="3" name="Picture 2">
            <a:extLst>
              <a:ext uri="{FF2B5EF4-FFF2-40B4-BE49-F238E27FC236}">
                <a16:creationId xmlns:a16="http://schemas.microsoft.com/office/drawing/2014/main" id="{54DF960D-75A4-2267-5757-D3615A3010F8}"/>
              </a:ext>
            </a:extLst>
          </p:cNvPr>
          <p:cNvPicPr>
            <a:picLocks noChangeAspect="1"/>
          </p:cNvPicPr>
          <p:nvPr/>
        </p:nvPicPr>
        <p:blipFill rotWithShape="1">
          <a:blip r:embed="rId3"/>
          <a:srcRect l="33206" t="7299"/>
          <a:stretch/>
        </p:blipFill>
        <p:spPr>
          <a:xfrm>
            <a:off x="2326669" y="1116243"/>
            <a:ext cx="7538662" cy="5013325"/>
          </a:xfrm>
          <a:prstGeom prst="rect">
            <a:avLst/>
          </a:prstGeom>
        </p:spPr>
      </p:pic>
    </p:spTree>
    <p:extLst>
      <p:ext uri="{BB962C8B-B14F-4D97-AF65-F5344CB8AC3E}">
        <p14:creationId xmlns:p14="http://schemas.microsoft.com/office/powerpoint/2010/main" val="1457666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6BCD39-FCC6-5F06-E1B1-8E2183CCD23C}"/>
              </a:ext>
            </a:extLst>
          </p:cNvPr>
          <p:cNvSpPr>
            <a:spLocks noGrp="1"/>
          </p:cNvSpPr>
          <p:nvPr>
            <p:ph type="title"/>
          </p:nvPr>
        </p:nvSpPr>
        <p:spPr/>
        <p:txBody>
          <a:bodyPr>
            <a:normAutofit fontScale="90000"/>
          </a:bodyPr>
          <a:lstStyle/>
          <a:p>
            <a:r>
              <a:rPr lang="en-US" noProof="0" dirty="0"/>
              <a:t>Research Paper</a:t>
            </a:r>
          </a:p>
        </p:txBody>
      </p:sp>
      <p:sp>
        <p:nvSpPr>
          <p:cNvPr id="6" name="Date Placeholder 5">
            <a:extLst>
              <a:ext uri="{FF2B5EF4-FFF2-40B4-BE49-F238E27FC236}">
                <a16:creationId xmlns:a16="http://schemas.microsoft.com/office/drawing/2014/main" id="{0A75F86A-A073-3FB8-9953-86389C12E1CB}"/>
              </a:ext>
            </a:extLst>
          </p:cNvPr>
          <p:cNvSpPr>
            <a:spLocks noGrp="1"/>
          </p:cNvSpPr>
          <p:nvPr>
            <p:ph type="dt" sz="half" idx="10"/>
          </p:nvPr>
        </p:nvSpPr>
        <p:spPr/>
        <p:txBody>
          <a:bodyPr/>
          <a:lstStyle/>
          <a:p>
            <a:r>
              <a:rPr lang="en-US"/>
              <a:t>25th June 2025</a:t>
            </a:r>
          </a:p>
        </p:txBody>
      </p:sp>
      <p:sp>
        <p:nvSpPr>
          <p:cNvPr id="7" name="Footer Placeholder 6">
            <a:extLst>
              <a:ext uri="{FF2B5EF4-FFF2-40B4-BE49-F238E27FC236}">
                <a16:creationId xmlns:a16="http://schemas.microsoft.com/office/drawing/2014/main" id="{A90C219D-47A3-FC69-07EA-7C81D046F30F}"/>
              </a:ext>
            </a:extLst>
          </p:cNvPr>
          <p:cNvSpPr>
            <a:spLocks noGrp="1"/>
          </p:cNvSpPr>
          <p:nvPr>
            <p:ph type="ftr" sz="quarter" idx="11"/>
          </p:nvPr>
        </p:nvSpPr>
        <p:spPr/>
        <p:txBody>
          <a:bodyPr/>
          <a:lstStyle/>
          <a:p>
            <a:r>
              <a:rPr lang="en-US"/>
              <a:t>ROSEN Technology and Research Center GmbH</a:t>
            </a:r>
          </a:p>
        </p:txBody>
      </p:sp>
      <p:sp>
        <p:nvSpPr>
          <p:cNvPr id="8" name="Slide Number Placeholder 7">
            <a:extLst>
              <a:ext uri="{FF2B5EF4-FFF2-40B4-BE49-F238E27FC236}">
                <a16:creationId xmlns:a16="http://schemas.microsoft.com/office/drawing/2014/main" id="{97FEBEF0-CA09-5DEC-E0D9-9A3557DF7457}"/>
              </a:ext>
            </a:extLst>
          </p:cNvPr>
          <p:cNvSpPr>
            <a:spLocks noGrp="1"/>
          </p:cNvSpPr>
          <p:nvPr>
            <p:ph type="sldNum" sz="quarter" idx="12"/>
          </p:nvPr>
        </p:nvSpPr>
        <p:spPr/>
        <p:txBody>
          <a:bodyPr/>
          <a:lstStyle/>
          <a:p>
            <a:fld id="{141F61CF-DB24-4801-8001-2E8B3C4F2AE0}" type="slidenum">
              <a:rPr lang="en-US" smtClean="0"/>
              <a:t>23</a:t>
            </a:fld>
            <a:endParaRPr lang="en-US"/>
          </a:p>
        </p:txBody>
      </p:sp>
      <p:pic>
        <p:nvPicPr>
          <p:cNvPr id="3" name="Picture 2">
            <a:extLst>
              <a:ext uri="{FF2B5EF4-FFF2-40B4-BE49-F238E27FC236}">
                <a16:creationId xmlns:a16="http://schemas.microsoft.com/office/drawing/2014/main" id="{54DF960D-75A4-2267-5757-D3615A3010F8}"/>
              </a:ext>
            </a:extLst>
          </p:cNvPr>
          <p:cNvPicPr>
            <a:picLocks noChangeAspect="1"/>
          </p:cNvPicPr>
          <p:nvPr/>
        </p:nvPicPr>
        <p:blipFill rotWithShape="1">
          <a:blip r:embed="rId3"/>
          <a:srcRect l="33424" t="8091" r="449" b="64691"/>
          <a:stretch/>
        </p:blipFill>
        <p:spPr>
          <a:xfrm>
            <a:off x="88107" y="1702120"/>
            <a:ext cx="12015787" cy="2369818"/>
          </a:xfrm>
          <a:prstGeom prst="rect">
            <a:avLst/>
          </a:prstGeom>
        </p:spPr>
      </p:pic>
    </p:spTree>
    <p:extLst>
      <p:ext uri="{BB962C8B-B14F-4D97-AF65-F5344CB8AC3E}">
        <p14:creationId xmlns:p14="http://schemas.microsoft.com/office/powerpoint/2010/main" val="4275372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144C-5BEA-9C1D-8A15-F16CB36DB92E}"/>
              </a:ext>
            </a:extLst>
          </p:cNvPr>
          <p:cNvSpPr>
            <a:spLocks noGrp="1"/>
          </p:cNvSpPr>
          <p:nvPr>
            <p:ph type="ctrTitle"/>
          </p:nvPr>
        </p:nvSpPr>
        <p:spPr/>
        <p:txBody>
          <a:bodyPr/>
          <a:lstStyle/>
          <a:p>
            <a:r>
              <a:rPr lang="en-US" noProof="0"/>
              <a:t>The Algorithms</a:t>
            </a:r>
            <a:endParaRPr lang="en-US" noProof="0" dirty="0"/>
          </a:p>
        </p:txBody>
      </p:sp>
    </p:spTree>
    <p:extLst>
      <p:ext uri="{BB962C8B-B14F-4D97-AF65-F5344CB8AC3E}">
        <p14:creationId xmlns:p14="http://schemas.microsoft.com/office/powerpoint/2010/main" val="627271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0F15-AB73-E0B1-EFFA-ADB2DF4BDBE3}"/>
              </a:ext>
            </a:extLst>
          </p:cNvPr>
          <p:cNvSpPr>
            <a:spLocks noGrp="1"/>
          </p:cNvSpPr>
          <p:nvPr>
            <p:ph type="title"/>
          </p:nvPr>
        </p:nvSpPr>
        <p:spPr/>
        <p:txBody>
          <a:bodyPr>
            <a:normAutofit fontScale="90000"/>
          </a:bodyPr>
          <a:lstStyle/>
          <a:p>
            <a:r>
              <a:rPr lang="en-US" dirty="0"/>
              <a:t>Monte Carlo Simulation</a:t>
            </a:r>
          </a:p>
        </p:txBody>
      </p:sp>
      <p:pic>
        <p:nvPicPr>
          <p:cNvPr id="8" name="Content Placeholder 7" descr="A graph of a function&#10;&#10;AI-generated content may be incorrect.">
            <a:extLst>
              <a:ext uri="{FF2B5EF4-FFF2-40B4-BE49-F238E27FC236}">
                <a16:creationId xmlns:a16="http://schemas.microsoft.com/office/drawing/2014/main" id="{86C40C0A-9434-AB47-DFEE-521C0116291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7928" t="10040" r="8496" b="6871"/>
          <a:stretch/>
        </p:blipFill>
        <p:spPr>
          <a:xfrm>
            <a:off x="3121481" y="998624"/>
            <a:ext cx="5058697" cy="5029200"/>
          </a:xfrm>
        </p:spPr>
      </p:pic>
      <p:sp>
        <p:nvSpPr>
          <p:cNvPr id="4" name="Date Placeholder 3">
            <a:extLst>
              <a:ext uri="{FF2B5EF4-FFF2-40B4-BE49-F238E27FC236}">
                <a16:creationId xmlns:a16="http://schemas.microsoft.com/office/drawing/2014/main" id="{62FF9DFE-FB94-B857-1CC3-F69B8FC0F2B0}"/>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178D086D-AA5F-D71F-E2BE-375F86EADB03}"/>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F0CE77A4-2E36-7D3E-2142-F43FFCA79D4C}"/>
              </a:ext>
            </a:extLst>
          </p:cNvPr>
          <p:cNvSpPr>
            <a:spLocks noGrp="1"/>
          </p:cNvSpPr>
          <p:nvPr>
            <p:ph type="sldNum" sz="quarter" idx="12"/>
          </p:nvPr>
        </p:nvSpPr>
        <p:spPr/>
        <p:txBody>
          <a:bodyPr/>
          <a:lstStyle/>
          <a:p>
            <a:fld id="{141F61CF-DB24-4801-8001-2E8B3C4F2AE0}" type="slidenum">
              <a:rPr lang="en-US" smtClean="0"/>
              <a:t>25</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2FEB86-D0A3-3B8C-1CF0-F9C2EF5B694F}"/>
                  </a:ext>
                </a:extLst>
              </p:cNvPr>
              <p:cNvSpPr txBox="1"/>
              <p:nvPr/>
            </p:nvSpPr>
            <p:spPr>
              <a:xfrm>
                <a:off x="-348915" y="3131485"/>
                <a:ext cx="3761474" cy="7634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𝑖𝑛𝑠𝑖𝑑𝑒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𝑐𝑖𝑟𝑐𝑙𝑒</m:t>
                          </m:r>
                        </m:num>
                        <m:den>
                          <m:r>
                            <a:rPr lang="en-US" sz="2400" b="0" i="1" smtClean="0">
                              <a:latin typeface="Cambria Math" panose="02040503050406030204" pitchFamily="18" charset="0"/>
                              <a:ea typeface="Cambria Math" panose="02040503050406030204" pitchFamily="18" charset="0"/>
                            </a:rPr>
                            <m:t>𝑎𝑙𝑙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𝑝𝑜𝑖𝑛𝑡𝑠</m:t>
                          </m:r>
                        </m:den>
                      </m:f>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m:t>
                      </m:r>
                    </m:oMath>
                  </m:oMathPara>
                </a14:m>
                <a:endParaRPr lang="en-US" sz="2400" dirty="0"/>
              </a:p>
            </p:txBody>
          </p:sp>
        </mc:Choice>
        <mc:Fallback xmlns="">
          <p:sp>
            <p:nvSpPr>
              <p:cNvPr id="9" name="TextBox 8">
                <a:extLst>
                  <a:ext uri="{FF2B5EF4-FFF2-40B4-BE49-F238E27FC236}">
                    <a16:creationId xmlns:a16="http://schemas.microsoft.com/office/drawing/2014/main" id="{852FEB86-D0A3-3B8C-1CF0-F9C2EF5B694F}"/>
                  </a:ext>
                </a:extLst>
              </p:cNvPr>
              <p:cNvSpPr txBox="1">
                <a:spLocks noRot="1" noChangeAspect="1" noMove="1" noResize="1" noEditPoints="1" noAdjustHandles="1" noChangeArrowheads="1" noChangeShapeType="1" noTextEdit="1"/>
              </p:cNvSpPr>
              <p:nvPr/>
            </p:nvSpPr>
            <p:spPr>
              <a:xfrm>
                <a:off x="-348915" y="3131485"/>
                <a:ext cx="3761474" cy="7634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EEC7F2-8EEE-804B-5C01-67D753B64EF2}"/>
                  </a:ext>
                </a:extLst>
              </p:cNvPr>
              <p:cNvSpPr txBox="1"/>
              <p:nvPr/>
            </p:nvSpPr>
            <p:spPr>
              <a:xfrm>
                <a:off x="8189483" y="1755086"/>
                <a:ext cx="3761474" cy="704088"/>
              </a:xfrm>
              <a:prstGeom prst="rect">
                <a:avLst/>
              </a:prstGeom>
              <a:noFill/>
            </p:spPr>
            <p:txBody>
              <a:bodyPr wrap="square" lIns="0" tIns="0" rIns="0" bIns="0" rtlCol="0">
                <a:spAutoFit/>
              </a:bodyPr>
              <a:lstStyle/>
              <a:p>
                <a:pPr/>
                <a14:m>
                  <m:oMathPara xmlns:m="http://schemas.openxmlformats.org/officeDocument/2006/math">
                    <m:oMathParaPr>
                      <m:jc m:val="right"/>
                    </m:oMathParaPr>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1160</m:t>
                          </m:r>
                        </m:num>
                        <m:den>
                          <m:r>
                            <a:rPr lang="en-US" sz="2400" b="0" i="1" smtClean="0">
                              <a:latin typeface="Cambria Math" panose="02040503050406030204" pitchFamily="18" charset="0"/>
                              <a:ea typeface="Cambria Math" panose="02040503050406030204" pitchFamily="18" charset="0"/>
                            </a:rPr>
                            <m:t>1500</m:t>
                          </m:r>
                        </m:den>
                      </m:f>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          =3,0933</m:t>
                      </m:r>
                    </m:oMath>
                  </m:oMathPara>
                </a14:m>
                <a:endParaRPr lang="en-US" sz="2400" dirty="0"/>
              </a:p>
            </p:txBody>
          </p:sp>
        </mc:Choice>
        <mc:Fallback xmlns="">
          <p:sp>
            <p:nvSpPr>
              <p:cNvPr id="11" name="TextBox 10">
                <a:extLst>
                  <a:ext uri="{FF2B5EF4-FFF2-40B4-BE49-F238E27FC236}">
                    <a16:creationId xmlns:a16="http://schemas.microsoft.com/office/drawing/2014/main" id="{9AEEC7F2-8EEE-804B-5C01-67D753B64EF2}"/>
                  </a:ext>
                </a:extLst>
              </p:cNvPr>
              <p:cNvSpPr txBox="1">
                <a:spLocks noRot="1" noChangeAspect="1" noMove="1" noResize="1" noEditPoints="1" noAdjustHandles="1" noChangeArrowheads="1" noChangeShapeType="1" noTextEdit="1"/>
              </p:cNvSpPr>
              <p:nvPr/>
            </p:nvSpPr>
            <p:spPr>
              <a:xfrm>
                <a:off x="8189483" y="1755086"/>
                <a:ext cx="3761474" cy="7040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C388271-3CB7-1A89-D875-A6881CF5FAF4}"/>
                  </a:ext>
                </a:extLst>
              </p:cNvPr>
              <p:cNvSpPr txBox="1"/>
              <p:nvPr/>
            </p:nvSpPr>
            <p:spPr>
              <a:xfrm>
                <a:off x="8189483" y="2692482"/>
                <a:ext cx="3761474" cy="704088"/>
              </a:xfrm>
              <a:prstGeom prst="rect">
                <a:avLst/>
              </a:prstGeom>
              <a:noFill/>
            </p:spPr>
            <p:txBody>
              <a:bodyPr wrap="square" lIns="0" tIns="0" rIns="0" bIns="0" rtlCol="0">
                <a:spAutoFit/>
              </a:bodyPr>
              <a:lstStyle/>
              <a:p>
                <a:pPr/>
                <a14:m>
                  <m:oMathPara xmlns:m="http://schemas.openxmlformats.org/officeDocument/2006/math">
                    <m:oMathParaPr>
                      <m:jc m:val="right"/>
                    </m:oMathParaPr>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3921</m:t>
                          </m:r>
                        </m:num>
                        <m:den>
                          <m:r>
                            <a:rPr lang="en-US" sz="2400" b="0" i="1" smtClean="0">
                              <a:latin typeface="Cambria Math" panose="02040503050406030204" pitchFamily="18" charset="0"/>
                              <a:ea typeface="Cambria Math" panose="02040503050406030204" pitchFamily="18" charset="0"/>
                            </a:rPr>
                            <m:t>5000</m:t>
                          </m:r>
                        </m:den>
                      </m:f>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          =3,1368</m:t>
                      </m:r>
                    </m:oMath>
                  </m:oMathPara>
                </a14:m>
                <a:endParaRPr lang="en-US" sz="2400" dirty="0"/>
              </a:p>
            </p:txBody>
          </p:sp>
        </mc:Choice>
        <mc:Fallback xmlns="">
          <p:sp>
            <p:nvSpPr>
              <p:cNvPr id="12" name="TextBox 11">
                <a:extLst>
                  <a:ext uri="{FF2B5EF4-FFF2-40B4-BE49-F238E27FC236}">
                    <a16:creationId xmlns:a16="http://schemas.microsoft.com/office/drawing/2014/main" id="{FC388271-3CB7-1A89-D875-A6881CF5FAF4}"/>
                  </a:ext>
                </a:extLst>
              </p:cNvPr>
              <p:cNvSpPr txBox="1">
                <a:spLocks noRot="1" noChangeAspect="1" noMove="1" noResize="1" noEditPoints="1" noAdjustHandles="1" noChangeArrowheads="1" noChangeShapeType="1" noTextEdit="1"/>
              </p:cNvSpPr>
              <p:nvPr/>
            </p:nvSpPr>
            <p:spPr>
              <a:xfrm>
                <a:off x="8189483" y="2692482"/>
                <a:ext cx="3761474" cy="7040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E4914D-03AF-0C1B-A940-9272A4304BF8}"/>
                  </a:ext>
                </a:extLst>
              </p:cNvPr>
              <p:cNvSpPr txBox="1"/>
              <p:nvPr/>
            </p:nvSpPr>
            <p:spPr>
              <a:xfrm>
                <a:off x="8189483" y="3629878"/>
                <a:ext cx="3761474" cy="704088"/>
              </a:xfrm>
              <a:prstGeom prst="rect">
                <a:avLst/>
              </a:prstGeom>
              <a:noFill/>
            </p:spPr>
            <p:txBody>
              <a:bodyPr wrap="square" lIns="0" tIns="0" rIns="0" bIns="0" rtlCol="0">
                <a:spAutoFit/>
              </a:bodyPr>
              <a:lstStyle/>
              <a:p>
                <a:pPr/>
                <a14:m>
                  <m:oMathPara xmlns:m="http://schemas.openxmlformats.org/officeDocument/2006/math">
                    <m:oMathParaPr>
                      <m:jc m:val="right"/>
                    </m:oMathParaPr>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39218</m:t>
                          </m:r>
                        </m:num>
                        <m:den>
                          <m:r>
                            <a:rPr lang="en-US" sz="2400" b="0" i="1" smtClean="0">
                              <a:latin typeface="Cambria Math" panose="02040503050406030204" pitchFamily="18" charset="0"/>
                              <a:ea typeface="Cambria Math" panose="02040503050406030204" pitchFamily="18" charset="0"/>
                            </a:rPr>
                            <m:t>50000</m:t>
                          </m:r>
                        </m:den>
                      </m:f>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        =3,1374</m:t>
                      </m:r>
                    </m:oMath>
                  </m:oMathPara>
                </a14:m>
                <a:endParaRPr lang="en-US" sz="2400" dirty="0"/>
              </a:p>
            </p:txBody>
          </p:sp>
        </mc:Choice>
        <mc:Fallback xmlns="">
          <p:sp>
            <p:nvSpPr>
              <p:cNvPr id="13" name="TextBox 12">
                <a:extLst>
                  <a:ext uri="{FF2B5EF4-FFF2-40B4-BE49-F238E27FC236}">
                    <a16:creationId xmlns:a16="http://schemas.microsoft.com/office/drawing/2014/main" id="{67E4914D-03AF-0C1B-A940-9272A4304BF8}"/>
                  </a:ext>
                </a:extLst>
              </p:cNvPr>
              <p:cNvSpPr txBox="1">
                <a:spLocks noRot="1" noChangeAspect="1" noMove="1" noResize="1" noEditPoints="1" noAdjustHandles="1" noChangeArrowheads="1" noChangeShapeType="1" noTextEdit="1"/>
              </p:cNvSpPr>
              <p:nvPr/>
            </p:nvSpPr>
            <p:spPr>
              <a:xfrm>
                <a:off x="8189483" y="3629878"/>
                <a:ext cx="3761474" cy="7040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06DD01-2DD9-9146-4264-161EB15CF1E3}"/>
                  </a:ext>
                </a:extLst>
              </p:cNvPr>
              <p:cNvSpPr txBox="1"/>
              <p:nvPr/>
            </p:nvSpPr>
            <p:spPr>
              <a:xfrm>
                <a:off x="8189483" y="4567274"/>
                <a:ext cx="3761474" cy="704088"/>
              </a:xfrm>
              <a:prstGeom prst="rect">
                <a:avLst/>
              </a:prstGeom>
              <a:noFill/>
            </p:spPr>
            <p:txBody>
              <a:bodyPr wrap="square" lIns="0" tIns="0" rIns="0" bIns="0" rtlCol="0">
                <a:spAutoFit/>
              </a:bodyPr>
              <a:lstStyle/>
              <a:p>
                <a:pPr/>
                <a14:m>
                  <m:oMathPara xmlns:m="http://schemas.openxmlformats.org/officeDocument/2006/math">
                    <m:oMathParaPr>
                      <m:jc m:val="right"/>
                    </m:oMathParaPr>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7855055</m:t>
                          </m:r>
                        </m:num>
                        <m:den>
                          <m:r>
                            <a:rPr lang="en-US" sz="2400" b="0" i="1" smtClean="0">
                              <a:latin typeface="Cambria Math" panose="02040503050406030204" pitchFamily="18" charset="0"/>
                              <a:ea typeface="Cambria Math" panose="02040503050406030204" pitchFamily="18" charset="0"/>
                            </a:rPr>
                            <m:t>10000000</m:t>
                          </m:r>
                        </m:den>
                      </m:f>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4=3,1420</m:t>
                      </m:r>
                    </m:oMath>
                  </m:oMathPara>
                </a14:m>
                <a:endParaRPr lang="en-US" sz="2400" dirty="0"/>
              </a:p>
            </p:txBody>
          </p:sp>
        </mc:Choice>
        <mc:Fallback xmlns="">
          <p:sp>
            <p:nvSpPr>
              <p:cNvPr id="14" name="TextBox 13">
                <a:extLst>
                  <a:ext uri="{FF2B5EF4-FFF2-40B4-BE49-F238E27FC236}">
                    <a16:creationId xmlns:a16="http://schemas.microsoft.com/office/drawing/2014/main" id="{4E06DD01-2DD9-9146-4264-161EB15CF1E3}"/>
                  </a:ext>
                </a:extLst>
              </p:cNvPr>
              <p:cNvSpPr txBox="1">
                <a:spLocks noRot="1" noChangeAspect="1" noMove="1" noResize="1" noEditPoints="1" noAdjustHandles="1" noChangeArrowheads="1" noChangeShapeType="1" noTextEdit="1"/>
              </p:cNvSpPr>
              <p:nvPr/>
            </p:nvSpPr>
            <p:spPr>
              <a:xfrm>
                <a:off x="8189483" y="4567274"/>
                <a:ext cx="3761474" cy="70408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892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183E-D6AD-2AC1-518D-05A981AC7FAB}"/>
              </a:ext>
            </a:extLst>
          </p:cNvPr>
          <p:cNvSpPr>
            <a:spLocks noGrp="1"/>
          </p:cNvSpPr>
          <p:nvPr>
            <p:ph type="title"/>
          </p:nvPr>
        </p:nvSpPr>
        <p:spPr/>
        <p:txBody>
          <a:bodyPr>
            <a:normAutofit fontScale="90000"/>
          </a:bodyPr>
          <a:lstStyle/>
          <a:p>
            <a:r>
              <a:rPr lang="en-US" dirty="0"/>
              <a:t>Monte Carlo Simulation</a:t>
            </a:r>
          </a:p>
        </p:txBody>
      </p:sp>
      <p:sp>
        <p:nvSpPr>
          <p:cNvPr id="4" name="Date Placeholder 3">
            <a:extLst>
              <a:ext uri="{FF2B5EF4-FFF2-40B4-BE49-F238E27FC236}">
                <a16:creationId xmlns:a16="http://schemas.microsoft.com/office/drawing/2014/main" id="{04DDF859-3416-B327-C250-366C53EDB9A7}"/>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A4DEB95-4E10-55A0-216D-5D2078A76D1B}"/>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640197C1-E47C-49AE-5F4A-F290C1552A98}"/>
              </a:ext>
            </a:extLst>
          </p:cNvPr>
          <p:cNvSpPr>
            <a:spLocks noGrp="1"/>
          </p:cNvSpPr>
          <p:nvPr>
            <p:ph type="sldNum" sz="quarter" idx="12"/>
          </p:nvPr>
        </p:nvSpPr>
        <p:spPr/>
        <p:txBody>
          <a:bodyPr/>
          <a:lstStyle/>
          <a:p>
            <a:fld id="{141F61CF-DB24-4801-8001-2E8B3C4F2AE0}" type="slidenum">
              <a:rPr lang="en-US" smtClean="0"/>
              <a:t>26</a:t>
            </a:fld>
            <a:endParaRPr lang="en-US"/>
          </a:p>
        </p:txBody>
      </p:sp>
      <p:sp>
        <p:nvSpPr>
          <p:cNvPr id="7" name="Rectangle 1">
            <a:extLst>
              <a:ext uri="{FF2B5EF4-FFF2-40B4-BE49-F238E27FC236}">
                <a16:creationId xmlns:a16="http://schemas.microsoft.com/office/drawing/2014/main" id="{13D85831-D0D0-22D2-EBFF-F7AAA410010F}"/>
              </a:ext>
            </a:extLst>
          </p:cNvPr>
          <p:cNvSpPr>
            <a:spLocks noChangeArrowheads="1"/>
          </p:cNvSpPr>
          <p:nvPr/>
        </p:nvSpPr>
        <p:spPr bwMode="auto">
          <a:xfrm>
            <a:off x="152400" y="1139984"/>
            <a:ext cx="11887200" cy="4770537"/>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800000"/>
                </a:solidFill>
                <a:effectLst/>
                <a:latin typeface="Cascadia Mono" panose="020B0609020000020004" pitchFamily="49" charset="0"/>
              </a:rPr>
              <a:t>montecarlo_pi</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int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808080"/>
                </a:solidFill>
                <a:effectLst/>
                <a:latin typeface="Cascadia Mono" panose="020B0609020000020004" pitchFamily="49" charset="0"/>
              </a:rPr>
              <a:t>num_iterations</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rand =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err="1">
                <a:ln>
                  <a:noFill/>
                </a:ln>
                <a:solidFill>
                  <a:srgbClr val="2B91AF"/>
                </a:solidFill>
                <a:effectLst/>
                <a:latin typeface="Cascadia Mono" panose="020B0609020000020004" pitchFamily="49" charset="0"/>
              </a:rPr>
              <a:t>random_device</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random_engine</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err="1">
                <a:ln>
                  <a:noFill/>
                </a:ln>
                <a:solidFill>
                  <a:srgbClr val="2B91AF"/>
                </a:solidFill>
                <a:effectLst/>
                <a:latin typeface="Cascadia Mono" panose="020B0609020000020004" pitchFamily="49" charset="0"/>
              </a:rPr>
              <a:t>default_random_engine</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rand</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uniform_dist</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err="1">
                <a:ln>
                  <a:noFill/>
                </a:ln>
                <a:solidFill>
                  <a:srgbClr val="2B91AF"/>
                </a:solidFill>
                <a:effectLst/>
                <a:latin typeface="Cascadia Mono" panose="020B0609020000020004" pitchFamily="49" charset="0"/>
              </a:rPr>
              <a:t>uniform_real_distribution</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0.0, 1.0</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count_inside</a:t>
            </a:r>
            <a:r>
              <a:rPr kumimoji="0" lang="en-US" altLang="en-US" sz="1600" b="0" i="0" u="none" strike="noStrike" cap="none" normalizeH="0" baseline="0" dirty="0">
                <a:ln>
                  <a:noFill/>
                </a:ln>
                <a:solidFill>
                  <a:srgbClr val="000000"/>
                </a:solidFill>
                <a:effectLst/>
                <a:latin typeface="Cascadia Mono" panose="020B06090200000200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for</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int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i</a:t>
            </a:r>
            <a:r>
              <a:rPr kumimoji="0" lang="en-US" altLang="en-US" sz="1600" b="0" i="0" u="none" strike="noStrike" cap="none" normalizeH="0" baseline="0" dirty="0">
                <a:ln>
                  <a:noFill/>
                </a:ln>
                <a:solidFill>
                  <a:srgbClr val="000000"/>
                </a:solidFill>
                <a:effectLst/>
                <a:latin typeface="Cascadia Mono" panose="020B0609020000020004" pitchFamily="49" charset="0"/>
              </a:rPr>
              <a:t> = 0; </a:t>
            </a:r>
            <a:r>
              <a:rPr kumimoji="0" lang="en-US" altLang="en-US" sz="1600" b="0" i="0" u="none" strike="noStrike" cap="none" normalizeH="0" baseline="0" dirty="0" err="1">
                <a:ln>
                  <a:noFill/>
                </a:ln>
                <a:solidFill>
                  <a:srgbClr val="000000"/>
                </a:solidFill>
                <a:effectLst/>
                <a:latin typeface="Cascadia Mono" panose="020B0609020000020004" pitchFamily="49" charset="0"/>
              </a:rPr>
              <a:t>i</a:t>
            </a:r>
            <a:r>
              <a:rPr kumimoji="0" lang="en-US" altLang="en-US" sz="1600" b="0" i="0" u="none" strike="noStrike" cap="none" normalizeH="0" baseline="0" dirty="0">
                <a:ln>
                  <a:noFill/>
                </a:ln>
                <a:solidFill>
                  <a:srgbClr val="000000"/>
                </a:solidFill>
                <a:effectLst/>
                <a:latin typeface="Cascadia Mono" panose="020B0609020000020004" pitchFamily="49" charset="0"/>
              </a:rPr>
              <a:t> &lt; </a:t>
            </a:r>
            <a:r>
              <a:rPr kumimoji="0" lang="en-US" altLang="en-US" sz="1600" b="0" i="0" u="none" strike="noStrike" cap="none" normalizeH="0" baseline="0" dirty="0" err="1">
                <a:ln>
                  <a:noFill/>
                </a:ln>
                <a:solidFill>
                  <a:srgbClr val="808080"/>
                </a:solidFill>
                <a:effectLst/>
                <a:latin typeface="Cascadia Mono" panose="020B0609020000020004" pitchFamily="49" charset="0"/>
              </a:rPr>
              <a:t>num_iterations</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i</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x = </a:t>
            </a:r>
            <a:r>
              <a:rPr kumimoji="0" lang="en-US" altLang="en-US" sz="1600" b="0" i="0" u="none" strike="noStrike" cap="none" normalizeH="0" baseline="0" dirty="0" err="1">
                <a:ln>
                  <a:noFill/>
                </a:ln>
                <a:solidFill>
                  <a:srgbClr val="000000"/>
                </a:solidFill>
                <a:effectLst/>
                <a:latin typeface="Cascadia Mono" panose="020B0609020000020004" pitchFamily="49" charset="0"/>
              </a:rPr>
              <a:t>uniform_dist</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err="1">
                <a:ln>
                  <a:noFill/>
                </a:ln>
                <a:solidFill>
                  <a:srgbClr val="000000"/>
                </a:solidFill>
                <a:effectLst/>
                <a:latin typeface="Cascadia Mono" panose="020B0609020000020004" pitchFamily="49" charset="0"/>
              </a:rPr>
              <a:t>random_engine</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y = </a:t>
            </a:r>
            <a:r>
              <a:rPr kumimoji="0" lang="en-US" altLang="en-US" sz="1600" b="0" i="0" u="none" strike="noStrike" cap="none" normalizeH="0" baseline="0" dirty="0" err="1">
                <a:ln>
                  <a:noFill/>
                </a:ln>
                <a:solidFill>
                  <a:srgbClr val="000000"/>
                </a:solidFill>
                <a:effectLst/>
                <a:latin typeface="Cascadia Mono" panose="020B0609020000020004" pitchFamily="49" charset="0"/>
              </a:rPr>
              <a:t>uniform_dist</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err="1">
                <a:ln>
                  <a:noFill/>
                </a:ln>
                <a:solidFill>
                  <a:srgbClr val="000000"/>
                </a:solidFill>
                <a:effectLst/>
                <a:latin typeface="Cascadia Mono" panose="020B0609020000020004" pitchFamily="49" charset="0"/>
              </a:rPr>
              <a:t>random_engine</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if</a:t>
            </a:r>
            <a:r>
              <a:rPr kumimoji="0" lang="en-US" altLang="en-US" sz="1600" b="0" i="0" u="none" strike="noStrike" cap="none" normalizeH="0" baseline="0" dirty="0">
                <a:ln>
                  <a:noFill/>
                </a:ln>
                <a:solidFill>
                  <a:srgbClr val="000000"/>
                </a:solidFill>
                <a:effectLst/>
                <a:latin typeface="Cascadia Mono" panose="020B0609020000020004" pitchFamily="49" charset="0"/>
              </a:rPr>
              <a:t> ((x * x + y * y) &lt;= 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count_inside</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return</a:t>
            </a:r>
            <a:r>
              <a:rPr kumimoji="0" lang="en-US" altLang="en-US" sz="1600" b="0" i="0" u="none" strike="noStrike" cap="none" normalizeH="0" baseline="0" dirty="0">
                <a:ln>
                  <a:noFill/>
                </a:ln>
                <a:solidFill>
                  <a:srgbClr val="000000"/>
                </a:solidFill>
                <a:effectLst/>
                <a:latin typeface="Cascadia Mono" panose="020B0609020000020004" pitchFamily="49" charset="0"/>
              </a:rPr>
              <a:t> 4.0 * </a:t>
            </a:r>
            <a:r>
              <a:rPr kumimoji="0" lang="en-US" altLang="en-US" sz="1600" b="0" i="0" u="none" strike="noStrike" cap="none" normalizeH="0" baseline="0" dirty="0" err="1">
                <a:ln>
                  <a:noFill/>
                </a:ln>
                <a:solidFill>
                  <a:srgbClr val="000000"/>
                </a:solidFill>
                <a:effectLst/>
                <a:latin typeface="Cascadia Mono" panose="020B0609020000020004" pitchFamily="49" charset="0"/>
              </a:rPr>
              <a:t>count_inside</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kumimoji="0" lang="en-US" altLang="en-US" sz="1600" b="0" i="0" u="none" strike="noStrike" cap="none" normalizeH="0" baseline="0" dirty="0" err="1">
                <a:ln>
                  <a:noFill/>
                </a:ln>
                <a:solidFill>
                  <a:srgbClr val="0000FF"/>
                </a:solidFill>
                <a:effectLst/>
                <a:latin typeface="Cascadia Mono" panose="020B0609020000020004" pitchFamily="49" charset="0"/>
              </a:rPr>
              <a:t>static_cast</a:t>
            </a:r>
            <a:r>
              <a:rPr kumimoji="0" lang="en-US" altLang="en-US" sz="1600" b="0" i="0" u="none" strike="noStrike" cap="none" normalizeH="0" baseline="0" dirty="0">
                <a:ln>
                  <a:noFill/>
                </a:ln>
                <a:solidFill>
                  <a:srgbClr val="000000"/>
                </a:solidFill>
                <a:effectLst/>
                <a:latin typeface="Cascadia Mono" panose="020B0609020000020004" pitchFamily="49" charset="0"/>
              </a:rPr>
              <a:t>&lt;</a:t>
            </a:r>
            <a:r>
              <a:rPr kumimoji="0" lang="en-US" altLang="en-US" sz="1600" b="0" i="0" u="none" strike="noStrike" cap="none" normalizeH="0" baseline="0" dirty="0">
                <a:ln>
                  <a:noFill/>
                </a:ln>
                <a:solidFill>
                  <a:srgbClr val="0000FF"/>
                </a:solidFill>
                <a:effectLst/>
                <a:latin typeface="Cascadia Mono" panose="020B0609020000020004" pitchFamily="49" charset="0"/>
              </a:rPr>
              <a:t>double</a:t>
            </a:r>
            <a:r>
              <a:rPr kumimoji="0" lang="en-US" altLang="en-US" sz="1600" b="0" i="0" u="none" strike="noStrike" cap="none" normalizeH="0" baseline="0" dirty="0">
                <a:ln>
                  <a:noFill/>
                </a:ln>
                <a:solidFill>
                  <a:srgbClr val="000000"/>
                </a:solidFill>
                <a:effectLst/>
                <a:latin typeface="Cascadia Mono" panose="020B0609020000020004" pitchFamily="49" charset="0"/>
              </a:rPr>
              <a:t>&gt;(</a:t>
            </a:r>
            <a:r>
              <a:rPr kumimoji="0" lang="en-US" altLang="en-US" sz="1600" b="0" i="0" u="none" strike="noStrike" cap="none" normalizeH="0" baseline="0" dirty="0" err="1">
                <a:ln>
                  <a:noFill/>
                </a:ln>
                <a:solidFill>
                  <a:srgbClr val="808080"/>
                </a:solidFill>
                <a:effectLst/>
                <a:latin typeface="Cascadia Mono" panose="020B0609020000020004" pitchFamily="49" charset="0"/>
              </a:rPr>
              <a:t>num_iterations</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13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9EDEC-D37E-DCD2-A98C-2531F201DED2}"/>
              </a:ext>
            </a:extLst>
          </p:cNvPr>
          <p:cNvSpPr>
            <a:spLocks noGrp="1"/>
          </p:cNvSpPr>
          <p:nvPr>
            <p:ph type="title"/>
          </p:nvPr>
        </p:nvSpPr>
        <p:spPr/>
        <p:txBody>
          <a:bodyPr>
            <a:normAutofit fontScale="90000"/>
          </a:bodyPr>
          <a:lstStyle/>
          <a:p>
            <a:r>
              <a:rPr lang="en-US" dirty="0"/>
              <a:t>Monte Carlo Simulation</a:t>
            </a:r>
          </a:p>
        </p:txBody>
      </p:sp>
      <p:sp>
        <p:nvSpPr>
          <p:cNvPr id="4" name="Date Placeholder 3">
            <a:extLst>
              <a:ext uri="{FF2B5EF4-FFF2-40B4-BE49-F238E27FC236}">
                <a16:creationId xmlns:a16="http://schemas.microsoft.com/office/drawing/2014/main" id="{479B9FCF-7749-B2CC-7E30-3756E148C2E3}"/>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915DDB59-0F80-C854-B015-B88070EB9C6B}"/>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FABF04CA-6660-512D-ADE5-80DE89CE2777}"/>
              </a:ext>
            </a:extLst>
          </p:cNvPr>
          <p:cNvSpPr>
            <a:spLocks noGrp="1"/>
          </p:cNvSpPr>
          <p:nvPr>
            <p:ph type="sldNum" sz="quarter" idx="12"/>
          </p:nvPr>
        </p:nvSpPr>
        <p:spPr/>
        <p:txBody>
          <a:bodyPr/>
          <a:lstStyle/>
          <a:p>
            <a:fld id="{141F61CF-DB24-4801-8001-2E8B3C4F2AE0}" type="slidenum">
              <a:rPr lang="en-US" smtClean="0"/>
              <a:t>27</a:t>
            </a:fld>
            <a:endParaRPr lang="en-US"/>
          </a:p>
        </p:txBody>
      </p:sp>
      <p:sp>
        <p:nvSpPr>
          <p:cNvPr id="7" name="Rectangle 1">
            <a:extLst>
              <a:ext uri="{FF2B5EF4-FFF2-40B4-BE49-F238E27FC236}">
                <a16:creationId xmlns:a16="http://schemas.microsoft.com/office/drawing/2014/main" id="{8B9009D8-F100-87B6-A95F-73051E38BBC6}"/>
              </a:ext>
            </a:extLst>
          </p:cNvPr>
          <p:cNvSpPr>
            <a:spLocks noChangeArrowheads="1"/>
          </p:cNvSpPr>
          <p:nvPr/>
        </p:nvSpPr>
        <p:spPr bwMode="auto">
          <a:xfrm>
            <a:off x="152400" y="1139984"/>
            <a:ext cx="11887200" cy="378565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800000"/>
                </a:solidFill>
                <a:effectLst/>
                <a:latin typeface="Cascadia Mono" panose="020B0609020000020004" pitchFamily="49" charset="0"/>
              </a:rPr>
              <a:t>montecarlo_pi</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int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808080"/>
                </a:solidFill>
                <a:effectLst/>
                <a:latin typeface="Cascadia Mono" panose="020B0609020000020004" pitchFamily="49" charset="0"/>
              </a:rPr>
              <a:t>num_iterations</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rand =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err="1">
                <a:ln>
                  <a:noFill/>
                </a:ln>
                <a:solidFill>
                  <a:srgbClr val="2B91AF"/>
                </a:solidFill>
                <a:effectLst/>
                <a:latin typeface="Cascadia Mono" panose="020B0609020000020004" pitchFamily="49" charset="0"/>
              </a:rPr>
              <a:t>random_device</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random_engine</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err="1">
                <a:ln>
                  <a:noFill/>
                </a:ln>
                <a:solidFill>
                  <a:srgbClr val="2B91AF"/>
                </a:solidFill>
                <a:effectLst/>
                <a:latin typeface="Cascadia Mono" panose="020B0609020000020004" pitchFamily="49" charset="0"/>
              </a:rPr>
              <a:t>default_random_engine</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rand</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uniform_dist</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err="1">
                <a:ln>
                  <a:noFill/>
                </a:ln>
                <a:solidFill>
                  <a:srgbClr val="2B91AF"/>
                </a:solidFill>
                <a:effectLst/>
                <a:latin typeface="Cascadia Mono" panose="020B0609020000020004" pitchFamily="49" charset="0"/>
              </a:rPr>
              <a:t>uniform_real_distribution</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0.0, 1.0</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count_range</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008080"/>
                </a:solidFill>
                <a:effectLst/>
                <a:latin typeface="Cascadia Mono" panose="020B0609020000020004" pitchFamily="49" charset="0"/>
              </a:rPr>
              <a:t>views</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800080"/>
                </a:solidFill>
                <a:effectLst/>
                <a:latin typeface="Cascadia Mono" panose="020B0609020000020004" pitchFamily="49" charset="0"/>
              </a:rPr>
              <a:t>iota</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0, </a:t>
            </a:r>
            <a:r>
              <a:rPr kumimoji="0" lang="en-US" altLang="en-US" sz="1600" b="0" i="0" u="none" strike="noStrike" cap="none" normalizeH="0" baseline="0" dirty="0" err="1">
                <a:ln>
                  <a:noFill/>
                </a:ln>
                <a:solidFill>
                  <a:srgbClr val="808080"/>
                </a:solidFill>
                <a:effectLst/>
                <a:latin typeface="Cascadia Mono" panose="020B0609020000020004" pitchFamily="49" charset="0"/>
              </a:rPr>
              <a:t>num_iterations</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ascadia Mono" panose="020B0609020000020004" pitchFamily="49" charset="0"/>
              </a:rPr>
              <a:t>        </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008080"/>
                </a:solidFill>
                <a:effectLst/>
                <a:latin typeface="Cascadia Mono" panose="020B0609020000020004" pitchFamily="49" charset="0"/>
              </a:rPr>
              <a:t>views</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800080"/>
                </a:solidFill>
                <a:effectLst/>
                <a:latin typeface="Cascadia Mono" panose="020B0609020000020004" pitchFamily="49" charset="0"/>
              </a:rPr>
              <a:t>filter</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[&amp;](</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x = </a:t>
            </a:r>
            <a:r>
              <a:rPr kumimoji="0" lang="en-US" altLang="en-US" sz="1600" b="0" i="0" u="none" strike="noStrike" cap="none" normalizeH="0" baseline="0" dirty="0" err="1">
                <a:ln>
                  <a:noFill/>
                </a:ln>
                <a:solidFill>
                  <a:srgbClr val="000000"/>
                </a:solidFill>
                <a:effectLst/>
                <a:latin typeface="Cascadia Mono" panose="020B0609020000020004" pitchFamily="49" charset="0"/>
              </a:rPr>
              <a:t>uniform_dist</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err="1">
                <a:ln>
                  <a:noFill/>
                </a:ln>
                <a:solidFill>
                  <a:srgbClr val="000000"/>
                </a:solidFill>
                <a:effectLst/>
                <a:latin typeface="Cascadia Mono" panose="020B0609020000020004" pitchFamily="49" charset="0"/>
              </a:rPr>
              <a:t>random_engine</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y = </a:t>
            </a:r>
            <a:r>
              <a:rPr kumimoji="0" lang="en-US" altLang="en-US" sz="1600" b="0" i="0" u="none" strike="noStrike" cap="none" normalizeH="0" baseline="0" dirty="0" err="1">
                <a:ln>
                  <a:noFill/>
                </a:ln>
                <a:solidFill>
                  <a:srgbClr val="000000"/>
                </a:solidFill>
                <a:effectLst/>
                <a:latin typeface="Cascadia Mono" panose="020B0609020000020004" pitchFamily="49" charset="0"/>
              </a:rPr>
              <a:t>uniform_dist</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err="1">
                <a:ln>
                  <a:noFill/>
                </a:ln>
                <a:solidFill>
                  <a:srgbClr val="000000"/>
                </a:solidFill>
                <a:effectLst/>
                <a:latin typeface="Cascadia Mono" panose="020B0609020000020004" pitchFamily="49" charset="0"/>
              </a:rPr>
              <a:t>random_engine</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return</a:t>
            </a:r>
            <a:r>
              <a:rPr kumimoji="0" lang="en-US" altLang="en-US" sz="1600" b="0" i="0" u="none" strike="noStrike" cap="none" normalizeH="0" baseline="0" dirty="0">
                <a:ln>
                  <a:noFill/>
                </a:ln>
                <a:solidFill>
                  <a:srgbClr val="000000"/>
                </a:solidFill>
                <a:effectLst/>
                <a:latin typeface="Cascadia Mono" panose="020B0609020000020004" pitchFamily="49" charset="0"/>
              </a:rPr>
              <a:t> (x * x + y * y) &lt;= 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return</a:t>
            </a:r>
            <a:r>
              <a:rPr kumimoji="0" lang="en-US" altLang="en-US" sz="1600" b="0" i="0" u="none" strike="noStrike" cap="none" normalizeH="0" baseline="0" dirty="0">
                <a:ln>
                  <a:noFill/>
                </a:ln>
                <a:solidFill>
                  <a:srgbClr val="000000"/>
                </a:solidFill>
                <a:effectLst/>
                <a:latin typeface="Cascadia Mono" panose="020B0609020000020004" pitchFamily="49" charset="0"/>
              </a:rPr>
              <a:t> 4.0 *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008080"/>
                </a:solidFill>
                <a:effectLst/>
                <a:latin typeface="Cascadia Mono" panose="020B0609020000020004" pitchFamily="49" charset="0"/>
              </a:rPr>
              <a:t>ranges</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800080"/>
                </a:solidFill>
                <a:effectLst/>
                <a:latin typeface="Cascadia Mono" panose="020B0609020000020004" pitchFamily="49" charset="0"/>
              </a:rPr>
              <a:t>distance</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err="1">
                <a:ln>
                  <a:noFill/>
                </a:ln>
                <a:solidFill>
                  <a:srgbClr val="000000"/>
                </a:solidFill>
                <a:effectLst/>
                <a:latin typeface="Cascadia Mono" panose="020B0609020000020004" pitchFamily="49" charset="0"/>
              </a:rPr>
              <a:t>count_range</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kumimoji="0" lang="en-US" altLang="en-US" sz="1600" b="0" i="0" u="none" strike="noStrike" cap="none" normalizeH="0" baseline="0" dirty="0" err="1">
                <a:ln>
                  <a:noFill/>
                </a:ln>
                <a:solidFill>
                  <a:srgbClr val="0000FF"/>
                </a:solidFill>
                <a:effectLst/>
                <a:latin typeface="Cascadia Mono" panose="020B0609020000020004" pitchFamily="49" charset="0"/>
              </a:rPr>
              <a:t>static_cast</a:t>
            </a:r>
            <a:r>
              <a:rPr kumimoji="0" lang="en-US" altLang="en-US" sz="1600" b="0" i="0" u="none" strike="noStrike" cap="none" normalizeH="0" baseline="0" dirty="0">
                <a:ln>
                  <a:noFill/>
                </a:ln>
                <a:solidFill>
                  <a:srgbClr val="000000"/>
                </a:solidFill>
                <a:effectLst/>
                <a:latin typeface="Cascadia Mono" panose="020B0609020000020004" pitchFamily="49" charset="0"/>
              </a:rPr>
              <a:t>&lt;</a:t>
            </a:r>
            <a:r>
              <a:rPr kumimoji="0" lang="en-US" altLang="en-US" sz="1600" b="0" i="0" u="none" strike="noStrike" cap="none" normalizeH="0" baseline="0" dirty="0">
                <a:ln>
                  <a:noFill/>
                </a:ln>
                <a:solidFill>
                  <a:srgbClr val="0000FF"/>
                </a:solidFill>
                <a:effectLst/>
                <a:latin typeface="Cascadia Mono" panose="020B0609020000020004" pitchFamily="49" charset="0"/>
              </a:rPr>
              <a:t>double</a:t>
            </a:r>
            <a:r>
              <a:rPr kumimoji="0" lang="en-US" altLang="en-US" sz="1600" b="0" i="0" u="none" strike="noStrike" cap="none" normalizeH="0" baseline="0" dirty="0">
                <a:ln>
                  <a:noFill/>
                </a:ln>
                <a:solidFill>
                  <a:srgbClr val="000000"/>
                </a:solidFill>
                <a:effectLst/>
                <a:latin typeface="Cascadia Mono" panose="020B0609020000020004" pitchFamily="49" charset="0"/>
              </a:rPr>
              <a:t>&gt;(</a:t>
            </a:r>
            <a:r>
              <a:rPr kumimoji="0" lang="en-US" altLang="en-US" sz="1600" b="0" i="0" u="none" strike="noStrike" cap="none" normalizeH="0" baseline="0" dirty="0" err="1">
                <a:ln>
                  <a:noFill/>
                </a:ln>
                <a:solidFill>
                  <a:srgbClr val="808080"/>
                </a:solidFill>
                <a:effectLst/>
                <a:latin typeface="Cascadia Mono" panose="020B0609020000020004" pitchFamily="49" charset="0"/>
              </a:rPr>
              <a:t>num_iterations</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3190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A5EE1-EE65-49AA-1D20-013284500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ADC9F-963F-CB57-1A97-2CB8845A2BFE}"/>
              </a:ext>
            </a:extLst>
          </p:cNvPr>
          <p:cNvSpPr>
            <a:spLocks noGrp="1"/>
          </p:cNvSpPr>
          <p:nvPr>
            <p:ph type="title"/>
          </p:nvPr>
        </p:nvSpPr>
        <p:spPr/>
        <p:txBody>
          <a:bodyPr>
            <a:normAutofit fontScale="90000"/>
          </a:bodyPr>
          <a:lstStyle/>
          <a:p>
            <a:r>
              <a:rPr lang="en-US" dirty="0"/>
              <a:t>Monte Carlo Simulation</a:t>
            </a:r>
          </a:p>
        </p:txBody>
      </p:sp>
      <p:sp>
        <p:nvSpPr>
          <p:cNvPr id="4" name="Date Placeholder 3">
            <a:extLst>
              <a:ext uri="{FF2B5EF4-FFF2-40B4-BE49-F238E27FC236}">
                <a16:creationId xmlns:a16="http://schemas.microsoft.com/office/drawing/2014/main" id="{2BC6564E-36A9-09CD-2153-13F84A3BAFFD}"/>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D0612DAA-4B0B-AA86-6E82-4DB52A060CD5}"/>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BCD85294-DAEF-5155-CC04-D913C9F11021}"/>
              </a:ext>
            </a:extLst>
          </p:cNvPr>
          <p:cNvSpPr>
            <a:spLocks noGrp="1"/>
          </p:cNvSpPr>
          <p:nvPr>
            <p:ph type="sldNum" sz="quarter" idx="12"/>
          </p:nvPr>
        </p:nvSpPr>
        <p:spPr/>
        <p:txBody>
          <a:bodyPr/>
          <a:lstStyle/>
          <a:p>
            <a:fld id="{141F61CF-DB24-4801-8001-2E8B3C4F2AE0}" type="slidenum">
              <a:rPr lang="en-US" smtClean="0"/>
              <a:t>28</a:t>
            </a:fld>
            <a:endParaRPr lang="en-US"/>
          </a:p>
        </p:txBody>
      </p:sp>
      <p:sp>
        <p:nvSpPr>
          <p:cNvPr id="3" name="Rectangle 1">
            <a:extLst>
              <a:ext uri="{FF2B5EF4-FFF2-40B4-BE49-F238E27FC236}">
                <a16:creationId xmlns:a16="http://schemas.microsoft.com/office/drawing/2014/main" id="{8C1B96D6-44D1-999F-8A1D-A40AB196D9ED}"/>
              </a:ext>
            </a:extLst>
          </p:cNvPr>
          <p:cNvSpPr>
            <a:spLocks noChangeArrowheads="1"/>
          </p:cNvSpPr>
          <p:nvPr/>
        </p:nvSpPr>
        <p:spPr bwMode="auto">
          <a:xfrm>
            <a:off x="152400" y="1139984"/>
            <a:ext cx="11887200" cy="2800767"/>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ascadia Mono" panose="020B0609020000020004" pitchFamily="49" charset="0"/>
              </a:rPr>
              <a:t>def</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2B91AF"/>
                </a:solidFill>
                <a:effectLst/>
                <a:latin typeface="Cascadia Mono" panose="020B0609020000020004" pitchFamily="49" charset="0"/>
              </a:rPr>
              <a:t>monte_carlo_pi</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lang="en-US" altLang="en-US" sz="1600" dirty="0" err="1">
                <a:solidFill>
                  <a:srgbClr val="808080"/>
                </a:solidFill>
                <a:latin typeface="Cascadia Mono" panose="020B0609020000020004" pitchFamily="49" charset="0"/>
              </a:rPr>
              <a:t>num_iterations</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inside_circle</a:t>
            </a:r>
            <a:r>
              <a:rPr kumimoji="0" lang="en-US" altLang="en-US" sz="1600" b="0" i="0" u="none" strike="noStrike" cap="none" normalizeH="0" baseline="0" dirty="0">
                <a:ln>
                  <a:noFill/>
                </a:ln>
                <a:solidFill>
                  <a:srgbClr val="000000"/>
                </a:solidFill>
                <a:effectLst/>
                <a:latin typeface="Cascadia Mono" panose="020B06090200000200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for</a:t>
            </a:r>
            <a:r>
              <a:rPr kumimoji="0" lang="en-US" altLang="en-US" sz="1600" b="0" i="0" u="none" strike="noStrike" cap="none" normalizeH="0" baseline="0" dirty="0">
                <a:ln>
                  <a:noFill/>
                </a:ln>
                <a:solidFill>
                  <a:srgbClr val="000000"/>
                </a:solidFill>
                <a:effectLst/>
                <a:latin typeface="Cascadia Mono" panose="020B0609020000020004" pitchFamily="49" charset="0"/>
              </a:rPr>
              <a:t> _ </a:t>
            </a:r>
            <a:r>
              <a:rPr kumimoji="0" lang="en-US" altLang="en-US" sz="1600" b="0" i="0" u="none" strike="noStrike" cap="none" normalizeH="0" baseline="0" dirty="0">
                <a:ln>
                  <a:noFill/>
                </a:ln>
                <a:solidFill>
                  <a:srgbClr val="0000FF"/>
                </a:solidFill>
                <a:effectLst/>
                <a:latin typeface="Cascadia Mono" panose="020B0609020000020004" pitchFamily="49" charset="0"/>
              </a:rPr>
              <a:t>in</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2B91AF"/>
                </a:solidFill>
                <a:effectLst/>
                <a:latin typeface="Cascadia Mono" panose="020B0609020000020004" pitchFamily="49" charset="0"/>
              </a:rPr>
              <a:t>range</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lang="en-US" altLang="en-US" sz="1600" dirty="0" err="1">
                <a:solidFill>
                  <a:srgbClr val="808080"/>
                </a:solidFill>
                <a:latin typeface="Cascadia Mono" panose="020B0609020000020004" pitchFamily="49" charset="0"/>
              </a:rPr>
              <a:t>num_iterations</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x = </a:t>
            </a:r>
            <a:r>
              <a:rPr kumimoji="0" lang="en-US" altLang="en-US" sz="1600" b="0" i="0" u="none" strike="noStrike" cap="none" normalizeH="0" baseline="0" dirty="0" err="1">
                <a:ln>
                  <a:noFill/>
                </a:ln>
                <a:solidFill>
                  <a:srgbClr val="000000"/>
                </a:solidFill>
                <a:effectLst/>
                <a:latin typeface="Cascadia Mono" panose="020B0609020000020004" pitchFamily="49" charset="0"/>
              </a:rPr>
              <a:t>random.uniform</a:t>
            </a:r>
            <a:r>
              <a:rPr kumimoji="0" lang="en-US" altLang="en-US" sz="1600" b="0" i="0" u="none" strike="noStrike" cap="none" normalizeH="0" baseline="0" dirty="0">
                <a:ln>
                  <a:noFill/>
                </a:ln>
                <a:solidFill>
                  <a:srgbClr val="000000"/>
                </a:solidFill>
                <a:effectLst/>
                <a:latin typeface="Cascadia Mono" panose="020B0609020000020004" pitchFamily="49" charset="0"/>
              </a:rPr>
              <a:t>(0, 1)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y = </a:t>
            </a:r>
            <a:r>
              <a:rPr kumimoji="0" lang="en-US" altLang="en-US" sz="1600" b="0" i="0" u="none" strike="noStrike" cap="none" normalizeH="0" baseline="0" dirty="0" err="1">
                <a:ln>
                  <a:noFill/>
                </a:ln>
                <a:solidFill>
                  <a:srgbClr val="000000"/>
                </a:solidFill>
                <a:effectLst/>
                <a:latin typeface="Cascadia Mono" panose="020B0609020000020004" pitchFamily="49" charset="0"/>
              </a:rPr>
              <a:t>random.uniform</a:t>
            </a:r>
            <a:r>
              <a:rPr kumimoji="0" lang="en-US" altLang="en-US" sz="1600" b="0" i="0" u="none" strike="noStrike" cap="none" normalizeH="0" baseline="0" dirty="0">
                <a:ln>
                  <a:noFill/>
                </a:ln>
                <a:solidFill>
                  <a:srgbClr val="000000"/>
                </a:solidFill>
                <a:effectLst/>
                <a:latin typeface="Cascadia Mono" panose="020B0609020000020004" pitchFamily="49" charset="0"/>
              </a:rPr>
              <a:t>(0, 1)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if</a:t>
            </a:r>
            <a:r>
              <a:rPr kumimoji="0" lang="en-US" altLang="en-US" sz="1600" b="0" i="0" u="none" strike="noStrike" cap="none" normalizeH="0" baseline="0" dirty="0">
                <a:ln>
                  <a:noFill/>
                </a:ln>
                <a:solidFill>
                  <a:srgbClr val="000000"/>
                </a:solidFill>
                <a:effectLst/>
                <a:latin typeface="Cascadia Mono" panose="020B0609020000020004" pitchFamily="49" charset="0"/>
              </a:rPr>
              <a:t> x * x + y * y &lt;= 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inside_circle</a:t>
            </a:r>
            <a:r>
              <a:rPr kumimoji="0" lang="en-US" altLang="en-US" sz="1600" b="0" i="0" u="none" strike="noStrike" cap="none" normalizeH="0" baseline="0" dirty="0">
                <a:ln>
                  <a:noFill/>
                </a:ln>
                <a:solidFill>
                  <a:srgbClr val="000000"/>
                </a:solidFill>
                <a:effectLst/>
                <a:latin typeface="Cascadia Mono" panose="020B0609020000020004" pitchFamily="49" charset="0"/>
              </a:rPr>
              <a:t> += 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return</a:t>
            </a:r>
            <a:r>
              <a:rPr kumimoji="0" lang="en-US" altLang="en-US" sz="1600" b="0" i="0" u="none" strike="noStrike" cap="none" normalizeH="0" baseline="0" dirty="0">
                <a:ln>
                  <a:noFill/>
                </a:ln>
                <a:solidFill>
                  <a:srgbClr val="000000"/>
                </a:solidFill>
                <a:effectLst/>
                <a:latin typeface="Cascadia Mono" panose="020B0609020000020004" pitchFamily="49" charset="0"/>
              </a:rPr>
              <a:t> 4.0 * </a:t>
            </a:r>
            <a:r>
              <a:rPr kumimoji="0" lang="en-US" altLang="en-US" sz="1600" b="0" i="0" u="none" strike="noStrike" cap="none" normalizeH="0" baseline="0" dirty="0" err="1">
                <a:ln>
                  <a:noFill/>
                </a:ln>
                <a:solidFill>
                  <a:srgbClr val="000000"/>
                </a:solidFill>
                <a:effectLst/>
                <a:latin typeface="Cascadia Mono" panose="020B0609020000020004" pitchFamily="49" charset="0"/>
              </a:rPr>
              <a:t>inside_circle</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lang="en-US" altLang="en-US" sz="1600" dirty="0" err="1">
                <a:solidFill>
                  <a:srgbClr val="808080"/>
                </a:solidFill>
                <a:latin typeface="Cascadia Mono" panose="020B0609020000020004" pitchFamily="49" charset="0"/>
              </a:rPr>
              <a:t>num_iterations</a:t>
            </a:r>
            <a:endParaRPr lang="en-US" altLang="en-US" sz="1600" dirty="0">
              <a:solidFill>
                <a:srgbClr val="808080"/>
              </a:solidFill>
              <a:latin typeface="Cascadia Mono" panose="020B0609020000020004" pitchFamily="49" charset="0"/>
            </a:endParaRPr>
          </a:p>
        </p:txBody>
      </p:sp>
    </p:spTree>
    <p:extLst>
      <p:ext uri="{BB962C8B-B14F-4D97-AF65-F5344CB8AC3E}">
        <p14:creationId xmlns:p14="http://schemas.microsoft.com/office/powerpoint/2010/main" val="3492508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056D3731-C813-14B7-5BB1-D56E1420E256}"/>
              </a:ext>
            </a:extLst>
          </p:cNvPr>
          <p:cNvSpPr>
            <a:spLocks noChangeArrowheads="1"/>
          </p:cNvSpPr>
          <p:nvPr/>
        </p:nvSpPr>
        <p:spPr bwMode="auto">
          <a:xfrm>
            <a:off x="152400" y="1139984"/>
            <a:ext cx="11887200" cy="378565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B91AF"/>
                </a:solidFill>
                <a:effectLst/>
                <a:latin typeface="Cascadia Mono" panose="020B0609020000020004" pitchFamily="49" charset="0"/>
              </a:rPr>
              <a:t>uint32_t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800000"/>
                </a:solidFill>
                <a:effectLst/>
                <a:latin typeface="Cascadia Mono" panose="020B0609020000020004" pitchFamily="49" charset="0"/>
              </a:rPr>
              <a:t>adler32</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2B91AF"/>
                </a:solidFill>
                <a:effectLst/>
                <a:latin typeface="Cascadia Mono" panose="020B0609020000020004" pitchFamily="49" charset="0"/>
              </a:rPr>
              <a:t>vector</a:t>
            </a:r>
            <a:r>
              <a:rPr kumimoji="0" lang="en-US" altLang="en-US" sz="1600" b="0" i="0" u="none" strike="noStrike" cap="none" normalizeH="0" baseline="0" dirty="0">
                <a:ln>
                  <a:noFill/>
                </a:ln>
                <a:solidFill>
                  <a:srgbClr val="000000"/>
                </a:solidFill>
                <a:effectLst/>
                <a:latin typeface="Cascadia Mono" panose="020B0609020000020004" pitchFamily="49" charset="0"/>
              </a:rPr>
              <a:t>&lt;</a:t>
            </a:r>
            <a:r>
              <a:rPr kumimoji="0" lang="en-US" altLang="en-US" sz="1600" b="0" i="0" u="none" strike="noStrike" cap="none" normalizeH="0" baseline="0" dirty="0">
                <a:ln>
                  <a:noFill/>
                </a:ln>
                <a:solidFill>
                  <a:srgbClr val="2B91AF"/>
                </a:solidFill>
                <a:effectLst/>
                <a:latin typeface="Cascadia Mono" panose="020B0609020000020004" pitchFamily="49" charset="0"/>
              </a:rPr>
              <a:t>uint8_t</a:t>
            </a:r>
            <a:r>
              <a:rPr kumimoji="0" lang="en-US" altLang="en-US" sz="1600" b="0" i="0" u="none" strike="noStrike" cap="none" normalizeH="0" baseline="0" dirty="0">
                <a:ln>
                  <a:noFill/>
                </a:ln>
                <a:solidFill>
                  <a:srgbClr val="000000"/>
                </a:solidFill>
                <a:effectLst/>
                <a:latin typeface="Cascadia Mono" panose="020B0609020000020004" pitchFamily="49" charset="0"/>
              </a:rPr>
              <a:t>&gt;&amp; </a:t>
            </a:r>
            <a:r>
              <a:rPr kumimoji="0" lang="en-US" altLang="en-US" sz="1600" b="0" i="0" u="none" strike="noStrike" cap="none" normalizeH="0" baseline="0" dirty="0">
                <a:ln>
                  <a:noFill/>
                </a:ln>
                <a:solidFill>
                  <a:srgbClr val="808080"/>
                </a:solidFill>
                <a:effectLst/>
                <a:latin typeface="Cascadia Mono" panose="020B0609020000020004" pitchFamily="49" charset="0"/>
              </a:rPr>
              <a:t>data</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FF"/>
                </a:solidFill>
                <a:effectLst/>
                <a:latin typeface="Cascadia Mono" panose="020B0609020000020004" pitchFamily="49" charset="0"/>
              </a:rPr>
              <a:t>constexpr</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2B91AF"/>
                </a:solidFill>
                <a:effectLst/>
                <a:latin typeface="Cascadia Mono" panose="020B0609020000020004" pitchFamily="49" charset="0"/>
              </a:rPr>
              <a:t>uint32_t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mod_adler</a:t>
            </a:r>
            <a:r>
              <a:rPr kumimoji="0" lang="en-US" altLang="en-US" sz="1600" b="0" i="0" u="none" strike="noStrike" cap="none" normalizeH="0" baseline="0" dirty="0">
                <a:ln>
                  <a:noFill/>
                </a:ln>
                <a:solidFill>
                  <a:srgbClr val="000000"/>
                </a:solidFill>
                <a:effectLst/>
                <a:latin typeface="Cascadia Mono" panose="020B0609020000020004" pitchFamily="49" charset="0"/>
              </a:rPr>
              <a:t> = 65521;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2B91AF"/>
                </a:solidFill>
                <a:effectLst/>
                <a:latin typeface="Cascadia Mono" panose="020B0609020000020004" pitchFamily="49" charset="0"/>
              </a:rPr>
              <a:t>uint32_t</a:t>
            </a:r>
            <a:r>
              <a:rPr kumimoji="0" lang="en-US" altLang="en-US" sz="1600" b="0" i="0" u="none" strike="noStrike" cap="none" normalizeH="0" baseline="0" dirty="0">
                <a:ln>
                  <a:noFill/>
                </a:ln>
                <a:solidFill>
                  <a:srgbClr val="000000"/>
                </a:solidFill>
                <a:effectLst/>
                <a:latin typeface="Cascadia Mono" panose="020B0609020000020004" pitchFamily="49" charset="0"/>
              </a:rPr>
              <a:t> a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2B91AF"/>
                </a:solidFill>
                <a:effectLst/>
                <a:latin typeface="Cascadia Mono" panose="020B0609020000020004" pitchFamily="49" charset="0"/>
              </a:rPr>
              <a:t>uint32_t</a:t>
            </a:r>
            <a:r>
              <a:rPr kumimoji="0" lang="en-US" altLang="en-US" sz="1600" b="0" i="0" u="none" strike="noStrike" cap="none" normalizeH="0" baseline="0" dirty="0">
                <a:ln>
                  <a:noFill/>
                </a:ln>
                <a:solidFill>
                  <a:srgbClr val="000000"/>
                </a:solidFill>
                <a:effectLst/>
                <a:latin typeface="Cascadia Mono" panose="020B0609020000020004" pitchFamily="49" charset="0"/>
              </a:rPr>
              <a:t> b = 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for</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2B91AF"/>
                </a:solidFill>
                <a:effectLst/>
                <a:latin typeface="Cascadia Mono" panose="020B0609020000020004" pitchFamily="49" charset="0"/>
              </a:rPr>
              <a:t>size_t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i</a:t>
            </a:r>
            <a:r>
              <a:rPr kumimoji="0" lang="en-US" altLang="en-US" sz="1600" b="0" i="0" u="none" strike="noStrike" cap="none" normalizeH="0" baseline="0" dirty="0">
                <a:ln>
                  <a:noFill/>
                </a:ln>
                <a:solidFill>
                  <a:srgbClr val="000000"/>
                </a:solidFill>
                <a:effectLst/>
                <a:latin typeface="Cascadia Mono" panose="020B0609020000020004" pitchFamily="49" charset="0"/>
              </a:rPr>
              <a:t> = 0; </a:t>
            </a:r>
            <a:r>
              <a:rPr kumimoji="0" lang="en-US" altLang="en-US" sz="1600" b="0" i="0" u="none" strike="noStrike" cap="none" normalizeH="0" baseline="0" dirty="0" err="1">
                <a:ln>
                  <a:noFill/>
                </a:ln>
                <a:solidFill>
                  <a:srgbClr val="000000"/>
                </a:solidFill>
                <a:effectLst/>
                <a:latin typeface="Cascadia Mono" panose="020B0609020000020004" pitchFamily="49" charset="0"/>
              </a:rPr>
              <a:t>i</a:t>
            </a:r>
            <a:r>
              <a:rPr kumimoji="0" lang="en-US" altLang="en-US" sz="1600" b="0" i="0" u="none" strike="noStrike" cap="none" normalizeH="0" baseline="0" dirty="0">
                <a:ln>
                  <a:noFill/>
                </a:ln>
                <a:solidFill>
                  <a:srgbClr val="000000"/>
                </a:solidFill>
                <a:effectLst/>
                <a:latin typeface="Cascadia Mono" panose="020B0609020000020004" pitchFamily="49" charset="0"/>
              </a:rPr>
              <a:t> &lt; </a:t>
            </a:r>
            <a:r>
              <a:rPr kumimoji="0" lang="en-US" altLang="en-US" sz="1600" b="0" i="0" u="none" strike="noStrike" cap="none" normalizeH="0" baseline="0" dirty="0" err="1">
                <a:ln>
                  <a:noFill/>
                </a:ln>
                <a:solidFill>
                  <a:srgbClr val="808080"/>
                </a:solidFill>
                <a:effectLst/>
                <a:latin typeface="Cascadia Mono" panose="020B0609020000020004" pitchFamily="49" charset="0"/>
              </a:rPr>
              <a:t>data</a:t>
            </a:r>
            <a:r>
              <a:rPr kumimoji="0" lang="en-US" altLang="en-US" sz="1600" b="0" i="0" u="none" strike="noStrike" cap="none" normalizeH="0" baseline="0" dirty="0" err="1">
                <a:ln>
                  <a:noFill/>
                </a:ln>
                <a:solidFill>
                  <a:srgbClr val="000000"/>
                </a:solidFill>
                <a:effectLst/>
                <a:latin typeface="Cascadia Mono" panose="020B0609020000020004" pitchFamily="49" charset="0"/>
              </a:rPr>
              <a:t>.</a:t>
            </a:r>
            <a:r>
              <a:rPr kumimoji="0" lang="en-US" altLang="en-US" sz="1600" b="0" i="0" u="none" strike="noStrike" cap="none" normalizeH="0" baseline="0" dirty="0" err="1">
                <a:ln>
                  <a:noFill/>
                </a:ln>
                <a:solidFill>
                  <a:srgbClr val="800000"/>
                </a:solidFill>
                <a:effectLst/>
                <a:latin typeface="Cascadia Mono" panose="020B0609020000020004" pitchFamily="49" charset="0"/>
              </a:rPr>
              <a:t>size</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i</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 = (a + </a:t>
            </a:r>
            <a:r>
              <a:rPr kumimoji="0" lang="en-US" altLang="en-US" sz="1600" b="0" i="0" u="none" strike="noStrike" cap="none" normalizeH="0" baseline="0" dirty="0">
                <a:ln>
                  <a:noFill/>
                </a:ln>
                <a:solidFill>
                  <a:srgbClr val="808080"/>
                </a:solidFill>
                <a:effectLst/>
                <a:latin typeface="Cascadia Mono" panose="020B0609020000020004" pitchFamily="49" charset="0"/>
              </a:rPr>
              <a:t>data</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err="1">
                <a:ln>
                  <a:noFill/>
                </a:ln>
                <a:solidFill>
                  <a:srgbClr val="000000"/>
                </a:solidFill>
                <a:effectLst/>
                <a:latin typeface="Cascadia Mono" panose="020B0609020000020004" pitchFamily="49" charset="0"/>
              </a:rPr>
              <a:t>i</a:t>
            </a:r>
            <a:r>
              <a:rPr kumimoji="0" lang="en-US" altLang="en-US" sz="1600" b="0" i="0" u="none" strike="noStrike" cap="none" normalizeH="0" baseline="0" dirty="0">
                <a:ln>
                  <a:noFill/>
                </a:ln>
                <a:solidFill>
                  <a:srgbClr val="2B91AF"/>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kumimoji="0" lang="en-US" altLang="en-US" sz="1600" b="0" i="0" u="none" strike="noStrike" cap="none" normalizeH="0" baseline="0" dirty="0" err="1">
                <a:ln>
                  <a:noFill/>
                </a:ln>
                <a:solidFill>
                  <a:srgbClr val="000000"/>
                </a:solidFill>
                <a:effectLst/>
                <a:latin typeface="Cascadia Mono" panose="020B0609020000020004" pitchFamily="49" charset="0"/>
              </a:rPr>
              <a:t>mod_adler</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b = (b + a) % </a:t>
            </a:r>
            <a:r>
              <a:rPr kumimoji="0" lang="en-US" altLang="en-US" sz="1600" b="0" i="0" u="none" strike="noStrike" cap="none" normalizeH="0" baseline="0" dirty="0" err="1">
                <a:ln>
                  <a:noFill/>
                </a:ln>
                <a:solidFill>
                  <a:srgbClr val="000000"/>
                </a:solidFill>
                <a:effectLst/>
                <a:latin typeface="Cascadia Mono" panose="020B0609020000020004" pitchFamily="49" charset="0"/>
              </a:rPr>
              <a:t>mod_adler</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return</a:t>
            </a:r>
            <a:r>
              <a:rPr kumimoji="0" lang="en-US" altLang="en-US" sz="1600" b="0" i="0" u="none" strike="noStrike" cap="none" normalizeH="0" baseline="0" dirty="0">
                <a:ln>
                  <a:noFill/>
                </a:ln>
                <a:solidFill>
                  <a:srgbClr val="000000"/>
                </a:solidFill>
                <a:effectLst/>
                <a:latin typeface="Cascadia Mono" panose="020B0609020000020004" pitchFamily="49" charset="0"/>
              </a:rPr>
              <a:t> (b &lt;&lt; 16) |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B785926B-32B9-15BF-0F6F-5DF974CD6718}"/>
              </a:ext>
            </a:extLst>
          </p:cNvPr>
          <p:cNvSpPr>
            <a:spLocks noGrp="1"/>
          </p:cNvSpPr>
          <p:nvPr>
            <p:ph type="title"/>
          </p:nvPr>
        </p:nvSpPr>
        <p:spPr/>
        <p:txBody>
          <a:bodyPr>
            <a:normAutofit fontScale="90000"/>
          </a:bodyPr>
          <a:lstStyle/>
          <a:p>
            <a:r>
              <a:rPr lang="en-US" dirty="0"/>
              <a:t>Adler-32 Checksum</a:t>
            </a:r>
          </a:p>
        </p:txBody>
      </p:sp>
      <p:sp>
        <p:nvSpPr>
          <p:cNvPr id="4" name="Date Placeholder 3">
            <a:extLst>
              <a:ext uri="{FF2B5EF4-FFF2-40B4-BE49-F238E27FC236}">
                <a16:creationId xmlns:a16="http://schemas.microsoft.com/office/drawing/2014/main" id="{85643789-2D35-125D-7525-5C6A83BAD658}"/>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8153ED51-065E-D5CB-22B0-D996CD57DAD5}"/>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CAB7AAD7-365B-CB48-397A-5ACDFB4CA103}"/>
              </a:ext>
            </a:extLst>
          </p:cNvPr>
          <p:cNvSpPr>
            <a:spLocks noGrp="1"/>
          </p:cNvSpPr>
          <p:nvPr>
            <p:ph type="sldNum" sz="quarter" idx="12"/>
          </p:nvPr>
        </p:nvSpPr>
        <p:spPr/>
        <p:txBody>
          <a:bodyPr/>
          <a:lstStyle/>
          <a:p>
            <a:fld id="{141F61CF-DB24-4801-8001-2E8B3C4F2AE0}" type="slidenum">
              <a:rPr lang="en-US" smtClean="0"/>
              <a:t>29</a:t>
            </a:fld>
            <a:endParaRPr lang="en-US"/>
          </a:p>
        </p:txBody>
      </p:sp>
    </p:spTree>
    <p:extLst>
      <p:ext uri="{BB962C8B-B14F-4D97-AF65-F5344CB8AC3E}">
        <p14:creationId xmlns:p14="http://schemas.microsoft.com/office/powerpoint/2010/main" val="125423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9C60E-1871-D803-E953-A4530BE584FF}"/>
              </a:ext>
            </a:extLst>
          </p:cNvPr>
          <p:cNvSpPr>
            <a:spLocks noGrp="1"/>
          </p:cNvSpPr>
          <p:nvPr>
            <p:ph type="title"/>
          </p:nvPr>
        </p:nvSpPr>
        <p:spPr/>
        <p:txBody>
          <a:bodyPr>
            <a:normAutofit fontScale="90000"/>
          </a:bodyPr>
          <a:lstStyle/>
          <a:p>
            <a:r>
              <a:rPr lang="en-US" noProof="0" dirty="0"/>
              <a:t>Outline</a:t>
            </a:r>
          </a:p>
        </p:txBody>
      </p:sp>
      <p:sp>
        <p:nvSpPr>
          <p:cNvPr id="4" name="Date Placeholder 3">
            <a:extLst>
              <a:ext uri="{FF2B5EF4-FFF2-40B4-BE49-F238E27FC236}">
                <a16:creationId xmlns:a16="http://schemas.microsoft.com/office/drawing/2014/main" id="{C1FC3AB2-09D1-4AD2-CADE-9385DA6B22F3}"/>
              </a:ext>
            </a:extLst>
          </p:cNvPr>
          <p:cNvSpPr>
            <a:spLocks noGrp="1"/>
          </p:cNvSpPr>
          <p:nvPr>
            <p:ph type="dt" sz="half" idx="10"/>
          </p:nvPr>
        </p:nvSpPr>
        <p:spPr/>
        <p:txBody>
          <a:bodyPr/>
          <a:lstStyle/>
          <a:p>
            <a:r>
              <a:rPr lang="en-US"/>
              <a:t>25th June 2025</a:t>
            </a:r>
            <a:endParaRPr lang="en-US" dirty="0"/>
          </a:p>
        </p:txBody>
      </p:sp>
      <p:sp>
        <p:nvSpPr>
          <p:cNvPr id="5" name="Footer Placeholder 4">
            <a:extLst>
              <a:ext uri="{FF2B5EF4-FFF2-40B4-BE49-F238E27FC236}">
                <a16:creationId xmlns:a16="http://schemas.microsoft.com/office/drawing/2014/main" id="{61BA2EB8-2720-5417-325D-89A5DDABAA2A}"/>
              </a:ext>
            </a:extLst>
          </p:cNvPr>
          <p:cNvSpPr>
            <a:spLocks noGrp="1"/>
          </p:cNvSpPr>
          <p:nvPr>
            <p:ph type="ftr" sz="quarter" idx="11"/>
          </p:nvPr>
        </p:nvSpPr>
        <p:spPr/>
        <p:txBody>
          <a:bodyPr/>
          <a:lstStyle/>
          <a:p>
            <a:r>
              <a:rPr lang="en-US"/>
              <a:t>ROSEN Technology and Research Center GmbH</a:t>
            </a:r>
            <a:endParaRPr lang="en-US" dirty="0"/>
          </a:p>
        </p:txBody>
      </p:sp>
      <p:sp>
        <p:nvSpPr>
          <p:cNvPr id="6" name="Slide Number Placeholder 5">
            <a:extLst>
              <a:ext uri="{FF2B5EF4-FFF2-40B4-BE49-F238E27FC236}">
                <a16:creationId xmlns:a16="http://schemas.microsoft.com/office/drawing/2014/main" id="{0CD7411F-AD1E-B765-4E2B-D44AB579DFB2}"/>
              </a:ext>
            </a:extLst>
          </p:cNvPr>
          <p:cNvSpPr>
            <a:spLocks noGrp="1"/>
          </p:cNvSpPr>
          <p:nvPr>
            <p:ph type="sldNum" sz="quarter" idx="12"/>
          </p:nvPr>
        </p:nvSpPr>
        <p:spPr/>
        <p:txBody>
          <a:bodyPr/>
          <a:lstStyle/>
          <a:p>
            <a:fld id="{141F61CF-DB24-4801-8001-2E8B3C4F2AE0}" type="slidenum">
              <a:rPr lang="en-US" smtClean="0"/>
              <a:t>3</a:t>
            </a:fld>
            <a:endParaRPr lang="en-US" dirty="0"/>
          </a:p>
        </p:txBody>
      </p:sp>
      <p:grpSp>
        <p:nvGrpSpPr>
          <p:cNvPr id="14" name="Group 13">
            <a:extLst>
              <a:ext uri="{FF2B5EF4-FFF2-40B4-BE49-F238E27FC236}">
                <a16:creationId xmlns:a16="http://schemas.microsoft.com/office/drawing/2014/main" id="{BDA8BBCB-40F6-D8DD-B392-D167AC1A30E5}"/>
              </a:ext>
            </a:extLst>
          </p:cNvPr>
          <p:cNvGrpSpPr/>
          <p:nvPr/>
        </p:nvGrpSpPr>
        <p:grpSpPr>
          <a:xfrm>
            <a:off x="440548" y="1424556"/>
            <a:ext cx="11310902" cy="457200"/>
            <a:chOff x="440549" y="1163298"/>
            <a:chExt cx="11310902" cy="457200"/>
          </a:xfrm>
        </p:grpSpPr>
        <p:sp>
          <p:nvSpPr>
            <p:cNvPr id="8" name="Rectangle: Rounded Corners 7">
              <a:extLst>
                <a:ext uri="{FF2B5EF4-FFF2-40B4-BE49-F238E27FC236}">
                  <a16:creationId xmlns:a16="http://schemas.microsoft.com/office/drawing/2014/main" id="{3F725213-4F76-3B31-3083-30F472B2F0C0}"/>
                </a:ext>
              </a:extLst>
            </p:cNvPr>
            <p:cNvSpPr/>
            <p:nvPr/>
          </p:nvSpPr>
          <p:spPr>
            <a:xfrm>
              <a:off x="4314766" y="1163298"/>
              <a:ext cx="3562467"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Green Software</a:t>
              </a:r>
            </a:p>
          </p:txBody>
        </p:sp>
        <p:sp>
          <p:nvSpPr>
            <p:cNvPr id="9" name="Rectangle: Rounded Corners 8">
              <a:extLst>
                <a:ext uri="{FF2B5EF4-FFF2-40B4-BE49-F238E27FC236}">
                  <a16:creationId xmlns:a16="http://schemas.microsoft.com/office/drawing/2014/main" id="{CA2C2AF8-962D-60F7-179C-13319AEA1750}"/>
                </a:ext>
              </a:extLst>
            </p:cNvPr>
            <p:cNvSpPr/>
            <p:nvPr/>
          </p:nvSpPr>
          <p:spPr>
            <a:xfrm>
              <a:off x="8188984" y="1163298"/>
              <a:ext cx="3562467"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Green Programming</a:t>
              </a:r>
            </a:p>
          </p:txBody>
        </p:sp>
        <p:sp>
          <p:nvSpPr>
            <p:cNvPr id="15" name="Rectangle: Rounded Corners 14">
              <a:extLst>
                <a:ext uri="{FF2B5EF4-FFF2-40B4-BE49-F238E27FC236}">
                  <a16:creationId xmlns:a16="http://schemas.microsoft.com/office/drawing/2014/main" id="{78ED3FDF-7ADE-A2D3-3695-74C2FEC9F42F}"/>
                </a:ext>
              </a:extLst>
            </p:cNvPr>
            <p:cNvSpPr/>
            <p:nvPr/>
          </p:nvSpPr>
          <p:spPr>
            <a:xfrm>
              <a:off x="440549" y="1163298"/>
              <a:ext cx="3562467"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Energy Consumption</a:t>
              </a:r>
            </a:p>
          </p:txBody>
        </p:sp>
      </p:grpSp>
      <p:grpSp>
        <p:nvGrpSpPr>
          <p:cNvPr id="16" name="Group 15">
            <a:extLst>
              <a:ext uri="{FF2B5EF4-FFF2-40B4-BE49-F238E27FC236}">
                <a16:creationId xmlns:a16="http://schemas.microsoft.com/office/drawing/2014/main" id="{53F72144-3518-AAED-4CEE-AF72543A0172}"/>
              </a:ext>
            </a:extLst>
          </p:cNvPr>
          <p:cNvGrpSpPr/>
          <p:nvPr/>
        </p:nvGrpSpPr>
        <p:grpSpPr>
          <a:xfrm>
            <a:off x="440548" y="3368678"/>
            <a:ext cx="11310902" cy="457200"/>
            <a:chOff x="440549" y="2620567"/>
            <a:chExt cx="11310902" cy="457200"/>
          </a:xfrm>
        </p:grpSpPr>
        <p:sp>
          <p:nvSpPr>
            <p:cNvPr id="10" name="Rectangle: Rounded Corners 9">
              <a:extLst>
                <a:ext uri="{FF2B5EF4-FFF2-40B4-BE49-F238E27FC236}">
                  <a16:creationId xmlns:a16="http://schemas.microsoft.com/office/drawing/2014/main" id="{971D0D2A-DCB6-F76F-051C-A55EF53AC864}"/>
                </a:ext>
              </a:extLst>
            </p:cNvPr>
            <p:cNvSpPr/>
            <p:nvPr/>
          </p:nvSpPr>
          <p:spPr>
            <a:xfrm>
              <a:off x="440549" y="2620567"/>
              <a:ext cx="2634045"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The Algorithm</a:t>
              </a:r>
            </a:p>
          </p:txBody>
        </p:sp>
        <p:sp>
          <p:nvSpPr>
            <p:cNvPr id="11" name="Rectangle: Rounded Corners 10">
              <a:extLst>
                <a:ext uri="{FF2B5EF4-FFF2-40B4-BE49-F238E27FC236}">
                  <a16:creationId xmlns:a16="http://schemas.microsoft.com/office/drawing/2014/main" id="{E3FE0366-FEDC-11D1-ECDC-B1A40E6865E8}"/>
                </a:ext>
              </a:extLst>
            </p:cNvPr>
            <p:cNvSpPr/>
            <p:nvPr/>
          </p:nvSpPr>
          <p:spPr>
            <a:xfrm>
              <a:off x="6225121" y="2620567"/>
              <a:ext cx="2634045"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Results</a:t>
              </a:r>
            </a:p>
          </p:txBody>
        </p:sp>
        <p:sp>
          <p:nvSpPr>
            <p:cNvPr id="18" name="Rectangle: Rounded Corners 17">
              <a:extLst>
                <a:ext uri="{FF2B5EF4-FFF2-40B4-BE49-F238E27FC236}">
                  <a16:creationId xmlns:a16="http://schemas.microsoft.com/office/drawing/2014/main" id="{241F3CE0-C22B-90CE-A7C0-F309DED73B1C}"/>
                </a:ext>
              </a:extLst>
            </p:cNvPr>
            <p:cNvSpPr/>
            <p:nvPr/>
          </p:nvSpPr>
          <p:spPr>
            <a:xfrm>
              <a:off x="3332835" y="2620567"/>
              <a:ext cx="2634045"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Measurements</a:t>
              </a:r>
            </a:p>
          </p:txBody>
        </p:sp>
        <p:sp>
          <p:nvSpPr>
            <p:cNvPr id="3" name="Rectangle: Rounded Corners 2">
              <a:extLst>
                <a:ext uri="{FF2B5EF4-FFF2-40B4-BE49-F238E27FC236}">
                  <a16:creationId xmlns:a16="http://schemas.microsoft.com/office/drawing/2014/main" id="{61B64E6D-C791-04D2-62C6-3664A81BF982}"/>
                </a:ext>
              </a:extLst>
            </p:cNvPr>
            <p:cNvSpPr/>
            <p:nvPr/>
          </p:nvSpPr>
          <p:spPr>
            <a:xfrm>
              <a:off x="9117406" y="2620567"/>
              <a:ext cx="2634045"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Evaluation</a:t>
              </a:r>
            </a:p>
          </p:txBody>
        </p:sp>
      </p:grpSp>
      <p:cxnSp>
        <p:nvCxnSpPr>
          <p:cNvPr id="21" name="Straight Connector 20">
            <a:extLst>
              <a:ext uri="{FF2B5EF4-FFF2-40B4-BE49-F238E27FC236}">
                <a16:creationId xmlns:a16="http://schemas.microsoft.com/office/drawing/2014/main" id="{C62149DF-4DAB-7E67-19B0-A1CC2B9A4C0A}"/>
              </a:ext>
            </a:extLst>
          </p:cNvPr>
          <p:cNvCxnSpPr>
            <a:cxnSpLocks/>
          </p:cNvCxnSpPr>
          <p:nvPr/>
        </p:nvCxnSpPr>
        <p:spPr>
          <a:xfrm>
            <a:off x="1066799" y="2625217"/>
            <a:ext cx="10058400" cy="0"/>
          </a:xfrm>
          <a:prstGeom prst="line">
            <a:avLst/>
          </a:prstGeom>
          <a:ln w="57150">
            <a:solidFill>
              <a:srgbClr val="1B2911"/>
            </a:solidFill>
            <a:prstDash val="lgDash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9F9510-9FA3-139C-B581-99A30796A11C}"/>
              </a:ext>
            </a:extLst>
          </p:cNvPr>
          <p:cNvCxnSpPr>
            <a:cxnSpLocks/>
          </p:cNvCxnSpPr>
          <p:nvPr/>
        </p:nvCxnSpPr>
        <p:spPr>
          <a:xfrm>
            <a:off x="1066799" y="4569339"/>
            <a:ext cx="10058400" cy="0"/>
          </a:xfrm>
          <a:prstGeom prst="line">
            <a:avLst/>
          </a:prstGeom>
          <a:ln w="57150">
            <a:solidFill>
              <a:srgbClr val="1B2911"/>
            </a:solidFill>
            <a:prstDash val="lgDashDot"/>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AA7838-7E0F-FA5E-E6D7-4284EA52B20F}"/>
              </a:ext>
            </a:extLst>
          </p:cNvPr>
          <p:cNvGrpSpPr/>
          <p:nvPr/>
        </p:nvGrpSpPr>
        <p:grpSpPr>
          <a:xfrm>
            <a:off x="440548" y="5312801"/>
            <a:ext cx="11310902" cy="457200"/>
            <a:chOff x="440549" y="5280602"/>
            <a:chExt cx="11310902" cy="457200"/>
          </a:xfrm>
        </p:grpSpPr>
        <p:sp>
          <p:nvSpPr>
            <p:cNvPr id="12" name="Rectangle: Rounded Corners 11">
              <a:extLst>
                <a:ext uri="{FF2B5EF4-FFF2-40B4-BE49-F238E27FC236}">
                  <a16:creationId xmlns:a16="http://schemas.microsoft.com/office/drawing/2014/main" id="{0F3BBC45-1F01-D285-5B90-77ECAA5FF76E}"/>
                </a:ext>
              </a:extLst>
            </p:cNvPr>
            <p:cNvSpPr/>
            <p:nvPr/>
          </p:nvSpPr>
          <p:spPr>
            <a:xfrm>
              <a:off x="9117979" y="5280602"/>
              <a:ext cx="2633472"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Conclusion</a:t>
              </a:r>
            </a:p>
          </p:txBody>
        </p:sp>
        <p:sp>
          <p:nvSpPr>
            <p:cNvPr id="7" name="Rectangle: Rounded Corners 6">
              <a:extLst>
                <a:ext uri="{FF2B5EF4-FFF2-40B4-BE49-F238E27FC236}">
                  <a16:creationId xmlns:a16="http://schemas.microsoft.com/office/drawing/2014/main" id="{C87DD188-AD2B-09ED-CFC4-B325FC7C61E2}"/>
                </a:ext>
              </a:extLst>
            </p:cNvPr>
            <p:cNvSpPr/>
            <p:nvPr/>
          </p:nvSpPr>
          <p:spPr>
            <a:xfrm>
              <a:off x="440549" y="5280602"/>
              <a:ext cx="2633472"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Tools</a:t>
              </a:r>
            </a:p>
          </p:txBody>
        </p:sp>
        <p:sp>
          <p:nvSpPr>
            <p:cNvPr id="23" name="Rectangle: Rounded Corners 22">
              <a:extLst>
                <a:ext uri="{FF2B5EF4-FFF2-40B4-BE49-F238E27FC236}">
                  <a16:creationId xmlns:a16="http://schemas.microsoft.com/office/drawing/2014/main" id="{56BEAD50-B6DD-B18B-A1CB-9217E4E081F4}"/>
                </a:ext>
              </a:extLst>
            </p:cNvPr>
            <p:cNvSpPr/>
            <p:nvPr/>
          </p:nvSpPr>
          <p:spPr>
            <a:xfrm>
              <a:off x="3332835" y="5280602"/>
              <a:ext cx="2633472"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More than CO</a:t>
              </a:r>
              <a:r>
                <a:rPr lang="en-US" sz="2800" baseline="-25000" dirty="0">
                  <a:solidFill>
                    <a:srgbClr val="1B2911"/>
                  </a:solidFill>
                  <a:latin typeface="Trebuchet MS" panose="020B0603020202020204" pitchFamily="34" charset="0"/>
                </a:rPr>
                <a:t>2</a:t>
              </a:r>
            </a:p>
          </p:txBody>
        </p:sp>
        <p:sp>
          <p:nvSpPr>
            <p:cNvPr id="24" name="Rectangle: Rounded Corners 23">
              <a:extLst>
                <a:ext uri="{FF2B5EF4-FFF2-40B4-BE49-F238E27FC236}">
                  <a16:creationId xmlns:a16="http://schemas.microsoft.com/office/drawing/2014/main" id="{D71F1D57-96C3-46A7-4E5C-8A79880EC0D7}"/>
                </a:ext>
              </a:extLst>
            </p:cNvPr>
            <p:cNvSpPr/>
            <p:nvPr/>
          </p:nvSpPr>
          <p:spPr>
            <a:xfrm>
              <a:off x="6225694" y="5280602"/>
              <a:ext cx="2633472" cy="4572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1B2911"/>
                  </a:solidFill>
                  <a:latin typeface="Trebuchet MS" panose="020B0603020202020204" pitchFamily="34" charset="0"/>
                </a:rPr>
                <a:t>Going Greener</a:t>
              </a:r>
            </a:p>
          </p:txBody>
        </p:sp>
      </p:grpSp>
    </p:spTree>
    <p:extLst>
      <p:ext uri="{BB962C8B-B14F-4D97-AF65-F5344CB8AC3E}">
        <p14:creationId xmlns:p14="http://schemas.microsoft.com/office/powerpoint/2010/main" val="124771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1955-6131-88C9-DC29-A7E56AEB3322}"/>
              </a:ext>
            </a:extLst>
          </p:cNvPr>
          <p:cNvSpPr>
            <a:spLocks noGrp="1"/>
          </p:cNvSpPr>
          <p:nvPr>
            <p:ph type="title"/>
          </p:nvPr>
        </p:nvSpPr>
        <p:spPr/>
        <p:txBody>
          <a:bodyPr>
            <a:normAutofit fontScale="90000"/>
          </a:bodyPr>
          <a:lstStyle/>
          <a:p>
            <a:r>
              <a:rPr lang="en-US" dirty="0"/>
              <a:t>Adler-32 Checksum</a:t>
            </a:r>
          </a:p>
        </p:txBody>
      </p:sp>
      <p:sp>
        <p:nvSpPr>
          <p:cNvPr id="4" name="Date Placeholder 3">
            <a:extLst>
              <a:ext uri="{FF2B5EF4-FFF2-40B4-BE49-F238E27FC236}">
                <a16:creationId xmlns:a16="http://schemas.microsoft.com/office/drawing/2014/main" id="{753ED6B4-6681-B425-E082-78270428699B}"/>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5E6BEB1E-BF7B-2FC9-061E-97F53BA4E960}"/>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448490CD-8F37-2759-ADE8-8937D80434E9}"/>
              </a:ext>
            </a:extLst>
          </p:cNvPr>
          <p:cNvSpPr>
            <a:spLocks noGrp="1"/>
          </p:cNvSpPr>
          <p:nvPr>
            <p:ph type="sldNum" sz="quarter" idx="12"/>
          </p:nvPr>
        </p:nvSpPr>
        <p:spPr/>
        <p:txBody>
          <a:bodyPr/>
          <a:lstStyle/>
          <a:p>
            <a:fld id="{141F61CF-DB24-4801-8001-2E8B3C4F2AE0}" type="slidenum">
              <a:rPr lang="en-US" smtClean="0"/>
              <a:t>30</a:t>
            </a:fld>
            <a:endParaRPr lang="en-US"/>
          </a:p>
        </p:txBody>
      </p:sp>
      <p:sp>
        <p:nvSpPr>
          <p:cNvPr id="7" name="Rectangle 1">
            <a:extLst>
              <a:ext uri="{FF2B5EF4-FFF2-40B4-BE49-F238E27FC236}">
                <a16:creationId xmlns:a16="http://schemas.microsoft.com/office/drawing/2014/main" id="{30BC27D0-3EF9-EAB2-8B05-C3594AF5265B}"/>
              </a:ext>
            </a:extLst>
          </p:cNvPr>
          <p:cNvSpPr>
            <a:spLocks noChangeArrowheads="1"/>
          </p:cNvSpPr>
          <p:nvPr/>
        </p:nvSpPr>
        <p:spPr bwMode="auto">
          <a:xfrm>
            <a:off x="152400" y="1147504"/>
            <a:ext cx="11887200" cy="3046988"/>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B91AF"/>
                </a:solidFill>
                <a:effectLst/>
                <a:latin typeface="Cascadia Mono" panose="020B0609020000020004" pitchFamily="49" charset="0"/>
              </a:rPr>
              <a:t>uint32_t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800000"/>
                </a:solidFill>
                <a:effectLst/>
                <a:latin typeface="Cascadia Mono" panose="020B0609020000020004" pitchFamily="49" charset="0"/>
              </a:rPr>
              <a:t>adler32_ranges</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2B91AF"/>
                </a:solidFill>
                <a:effectLst/>
                <a:latin typeface="Cascadia Mono" panose="020B0609020000020004" pitchFamily="49" charset="0"/>
              </a:rPr>
              <a:t>vector</a:t>
            </a:r>
            <a:r>
              <a:rPr kumimoji="0" lang="en-US" altLang="en-US" sz="1600" b="0" i="0" u="none" strike="noStrike" cap="none" normalizeH="0" baseline="0" dirty="0">
                <a:ln>
                  <a:noFill/>
                </a:ln>
                <a:solidFill>
                  <a:srgbClr val="000000"/>
                </a:solidFill>
                <a:effectLst/>
                <a:latin typeface="Cascadia Mono" panose="020B0609020000020004" pitchFamily="49" charset="0"/>
              </a:rPr>
              <a:t>&lt;</a:t>
            </a:r>
            <a:r>
              <a:rPr kumimoji="0" lang="en-US" altLang="en-US" sz="1600" b="0" i="0" u="none" strike="noStrike" cap="none" normalizeH="0" baseline="0" dirty="0">
                <a:ln>
                  <a:noFill/>
                </a:ln>
                <a:solidFill>
                  <a:srgbClr val="2B91AF"/>
                </a:solidFill>
                <a:effectLst/>
                <a:latin typeface="Cascadia Mono" panose="020B0609020000020004" pitchFamily="49" charset="0"/>
              </a:rPr>
              <a:t>uint8_t</a:t>
            </a:r>
            <a:r>
              <a:rPr kumimoji="0" lang="en-US" altLang="en-US" sz="1600" b="0" i="0" u="none" strike="noStrike" cap="none" normalizeH="0" baseline="0" dirty="0">
                <a:ln>
                  <a:noFill/>
                </a:ln>
                <a:solidFill>
                  <a:srgbClr val="000000"/>
                </a:solidFill>
                <a:effectLst/>
                <a:latin typeface="Cascadia Mono" panose="020B0609020000020004" pitchFamily="49" charset="0"/>
              </a:rPr>
              <a:t>&gt;&amp; </a:t>
            </a:r>
            <a:r>
              <a:rPr kumimoji="0" lang="en-US" altLang="en-US" sz="1600" b="0" i="0" u="none" strike="noStrike" cap="none" normalizeH="0" baseline="0" dirty="0">
                <a:ln>
                  <a:noFill/>
                </a:ln>
                <a:solidFill>
                  <a:srgbClr val="808080"/>
                </a:solidFill>
                <a:effectLst/>
                <a:latin typeface="Cascadia Mono" panose="020B0609020000020004" pitchFamily="49" charset="0"/>
              </a:rPr>
              <a:t>data</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FF"/>
                </a:solidFill>
                <a:effectLst/>
                <a:latin typeface="Cascadia Mono" panose="020B0609020000020004" pitchFamily="49" charset="0"/>
              </a:rPr>
              <a:t>constexpr</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2B91AF"/>
                </a:solidFill>
                <a:effectLst/>
                <a:latin typeface="Cascadia Mono" panose="020B0609020000020004" pitchFamily="49" charset="0"/>
              </a:rPr>
              <a:t>uint32_t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mod_adler</a:t>
            </a:r>
            <a:r>
              <a:rPr kumimoji="0" lang="en-US" altLang="en-US" sz="1600" b="0" i="0" u="none" strike="noStrike" cap="none" normalizeH="0" baseline="0" dirty="0">
                <a:ln>
                  <a:noFill/>
                </a:ln>
                <a:solidFill>
                  <a:srgbClr val="000000"/>
                </a:solidFill>
                <a:effectLst/>
                <a:latin typeface="Cascadia Mono" panose="020B0609020000020004" pitchFamily="49" charset="0"/>
              </a:rPr>
              <a:t> = 65521;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2B91AF"/>
                </a:solidFill>
                <a:effectLst/>
                <a:latin typeface="Cascadia Mono" panose="020B0609020000020004" pitchFamily="49" charset="0"/>
              </a:rPr>
              <a:t>uint32_t</a:t>
            </a:r>
            <a:r>
              <a:rPr kumimoji="0" lang="en-US" altLang="en-US" sz="1600" b="0" i="0" u="none" strike="noStrike" cap="none" normalizeH="0" baseline="0" dirty="0">
                <a:ln>
                  <a:noFill/>
                </a:ln>
                <a:solidFill>
                  <a:srgbClr val="000000"/>
                </a:solidFill>
                <a:effectLst/>
                <a:latin typeface="Cascadia Mono" panose="020B0609020000020004" pitchFamily="49" charset="0"/>
              </a:rPr>
              <a:t> a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b = </a:t>
            </a:r>
            <a:r>
              <a:rPr kumimoji="0" lang="en-US" altLang="en-US" sz="1600" b="0" i="0" u="none" strike="noStrike" cap="none" normalizeH="0" baseline="0" dirty="0">
                <a:ln>
                  <a:noFill/>
                </a:ln>
                <a:solidFill>
                  <a:srgbClr val="008080"/>
                </a:solidFill>
                <a:effectLst/>
                <a:latin typeface="Cascadia Mono" panose="020B0609020000020004" pitchFamily="49" charset="0"/>
              </a:rPr>
              <a:t>std</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a:ln>
                  <a:noFill/>
                </a:ln>
                <a:solidFill>
                  <a:srgbClr val="008080"/>
                </a:solidFill>
                <a:effectLst/>
                <a:latin typeface="Cascadia Mono" panose="020B0609020000020004" pitchFamily="49" charset="0"/>
              </a:rPr>
              <a:t>ranges</a:t>
            </a:r>
            <a:r>
              <a:rPr kumimoji="0" lang="en-US" altLang="en-US" sz="1600" b="0" i="0" u="none" strike="noStrike" cap="none" normalizeH="0" baseline="0" dirty="0">
                <a:ln>
                  <a:noFill/>
                </a:ln>
                <a:solidFill>
                  <a:srgbClr val="000000"/>
                </a:solidFill>
                <a:effectLst/>
                <a:latin typeface="Cascadia Mono" panose="020B0609020000020004" pitchFamily="49" charset="0"/>
              </a:rPr>
              <a:t>::</a:t>
            </a:r>
            <a:r>
              <a:rPr kumimoji="0" lang="en-US" altLang="en-US" sz="1600" b="0" i="0" u="none" strike="noStrike" cap="none" normalizeH="0" baseline="0" dirty="0" err="1">
                <a:ln>
                  <a:noFill/>
                </a:ln>
                <a:solidFill>
                  <a:srgbClr val="800080"/>
                </a:solidFill>
                <a:effectLst/>
                <a:latin typeface="Cascadia Mono" panose="020B0609020000020004" pitchFamily="49" charset="0"/>
              </a:rPr>
              <a:t>fold_left</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808080"/>
                </a:solidFill>
                <a:effectLst/>
                <a:latin typeface="Cascadia Mono" panose="020B0609020000020004" pitchFamily="49" charset="0"/>
              </a:rPr>
              <a:t>data</a:t>
            </a:r>
            <a:r>
              <a:rPr kumimoji="0" lang="en-US" altLang="en-US" sz="1600" b="0" i="0" u="none" strike="noStrike" cap="none" normalizeH="0" baseline="0" dirty="0">
                <a:ln>
                  <a:noFill/>
                </a:ln>
                <a:solidFill>
                  <a:srgbClr val="000000"/>
                </a:solidFill>
                <a:effectLst/>
                <a:latin typeface="Cascadia Mono" panose="020B0609020000020004" pitchFamily="49" charset="0"/>
              </a:rPr>
              <a:t>, 0, [&amp;](</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808080"/>
                </a:solidFill>
                <a:effectLst/>
                <a:latin typeface="Cascadia Mono" panose="020B0609020000020004" pitchFamily="49" charset="0"/>
              </a:rPr>
              <a:t>sum</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const</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auto</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808080"/>
                </a:solidFill>
                <a:effectLst/>
                <a:latin typeface="Cascadia Mono" panose="020B0609020000020004" pitchFamily="49" charset="0"/>
              </a:rPr>
              <a:t>d</a:t>
            </a:r>
            <a:r>
              <a:rPr kumimoji="0" lang="en-US" altLang="en-US" sz="1600" b="0" i="0" u="none" strike="noStrike" cap="none" normalizeH="0" baseline="0" dirty="0">
                <a:ln>
                  <a:noFill/>
                </a:ln>
                <a:solidFill>
                  <a:srgbClr val="000000"/>
                </a:solidFill>
                <a:effectLst/>
                <a:latin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 = (a + </a:t>
            </a:r>
            <a:r>
              <a:rPr kumimoji="0" lang="en-US" altLang="en-US" sz="1600" b="0" i="0" u="none" strike="noStrike" cap="none" normalizeH="0" baseline="0" dirty="0">
                <a:ln>
                  <a:noFill/>
                </a:ln>
                <a:solidFill>
                  <a:srgbClr val="808080"/>
                </a:solidFill>
                <a:effectLst/>
                <a:latin typeface="Cascadia Mono" panose="020B0609020000020004" pitchFamily="49" charset="0"/>
              </a:rPr>
              <a:t>d</a:t>
            </a:r>
            <a:r>
              <a:rPr kumimoji="0" lang="en-US" altLang="en-US" sz="1600" b="0" i="0" u="none" strike="noStrike" cap="none" normalizeH="0" baseline="0" dirty="0">
                <a:ln>
                  <a:noFill/>
                </a:ln>
                <a:solidFill>
                  <a:srgbClr val="000000"/>
                </a:solidFill>
                <a:effectLst/>
                <a:latin typeface="Cascadia Mono" panose="020B0609020000020004" pitchFamily="49" charset="0"/>
              </a:rPr>
              <a:t>) % </a:t>
            </a:r>
            <a:r>
              <a:rPr kumimoji="0" lang="en-US" altLang="en-US" sz="1600" b="0" i="0" u="none" strike="noStrike" cap="none" normalizeH="0" baseline="0" dirty="0" err="1">
                <a:ln>
                  <a:noFill/>
                </a:ln>
                <a:solidFill>
                  <a:srgbClr val="000000"/>
                </a:solidFill>
                <a:effectLst/>
                <a:latin typeface="Cascadia Mono" panose="020B0609020000020004" pitchFamily="49" charset="0"/>
              </a:rPr>
              <a:t>mod_adler</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return</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808080"/>
                </a:solidFill>
                <a:effectLst/>
                <a:latin typeface="Cascadia Mono" panose="020B0609020000020004" pitchFamily="49" charset="0"/>
              </a:rPr>
              <a:t>sum</a:t>
            </a:r>
            <a:r>
              <a:rPr kumimoji="0" lang="en-US" altLang="en-US" sz="1600" b="0" i="0" u="none" strike="noStrike" cap="none" normalizeH="0" baseline="0" dirty="0">
                <a:ln>
                  <a:noFill/>
                </a:ln>
                <a:solidFill>
                  <a:srgbClr val="000000"/>
                </a:solidFill>
                <a:effectLst/>
                <a:latin typeface="Cascadia Mono" panose="020B0609020000020004" pitchFamily="49" charset="0"/>
              </a:rPr>
              <a:t> + a) % </a:t>
            </a:r>
            <a:r>
              <a:rPr kumimoji="0" lang="en-US" altLang="en-US" sz="1600" b="0" i="0" u="none" strike="noStrike" cap="none" normalizeH="0" baseline="0" dirty="0" err="1">
                <a:ln>
                  <a:noFill/>
                </a:ln>
                <a:solidFill>
                  <a:srgbClr val="000000"/>
                </a:solidFill>
                <a:effectLst/>
                <a:latin typeface="Cascadia Mono" panose="020B0609020000020004" pitchFamily="49" charset="0"/>
              </a:rPr>
              <a:t>mod_adler</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8080"/>
                </a:solidFill>
                <a:effectLst/>
                <a:latin typeface="Cascadia Mono" panose="020B0609020000020004" pitchFamily="49" charset="0"/>
              </a:rPr>
              <a:t>)</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return</a:t>
            </a:r>
            <a:r>
              <a:rPr kumimoji="0" lang="en-US" altLang="en-US" sz="1600" b="0" i="0" u="none" strike="noStrike" cap="none" normalizeH="0" baseline="0" dirty="0">
                <a:ln>
                  <a:noFill/>
                </a:ln>
                <a:solidFill>
                  <a:srgbClr val="000000"/>
                </a:solidFill>
                <a:effectLst/>
                <a:latin typeface="Cascadia Mono" panose="020B0609020000020004" pitchFamily="49" charset="0"/>
              </a:rPr>
              <a:t> (b &lt;&lt; 16) |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7005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4C86-8CE5-1926-7944-F181AADF2381}"/>
              </a:ext>
            </a:extLst>
          </p:cNvPr>
          <p:cNvSpPr>
            <a:spLocks noGrp="1"/>
          </p:cNvSpPr>
          <p:nvPr>
            <p:ph type="title"/>
          </p:nvPr>
        </p:nvSpPr>
        <p:spPr/>
        <p:txBody>
          <a:bodyPr>
            <a:normAutofit fontScale="90000"/>
          </a:bodyPr>
          <a:lstStyle/>
          <a:p>
            <a:r>
              <a:rPr lang="en-US" dirty="0"/>
              <a:t>Adler-32 Checksum</a:t>
            </a:r>
          </a:p>
        </p:txBody>
      </p:sp>
      <p:sp>
        <p:nvSpPr>
          <p:cNvPr id="4" name="Date Placeholder 3">
            <a:extLst>
              <a:ext uri="{FF2B5EF4-FFF2-40B4-BE49-F238E27FC236}">
                <a16:creationId xmlns:a16="http://schemas.microsoft.com/office/drawing/2014/main" id="{09C055BF-F579-D447-B034-C0AC6E218D2E}"/>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33074A80-6B6E-5584-EFAC-47172DD1BC3B}"/>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9A5CBF46-6F7F-C56A-DDE9-46E9309F0308}"/>
              </a:ext>
            </a:extLst>
          </p:cNvPr>
          <p:cNvSpPr>
            <a:spLocks noGrp="1"/>
          </p:cNvSpPr>
          <p:nvPr>
            <p:ph type="sldNum" sz="quarter" idx="12"/>
          </p:nvPr>
        </p:nvSpPr>
        <p:spPr/>
        <p:txBody>
          <a:bodyPr/>
          <a:lstStyle/>
          <a:p>
            <a:fld id="{141F61CF-DB24-4801-8001-2E8B3C4F2AE0}" type="slidenum">
              <a:rPr lang="en-US" smtClean="0"/>
              <a:t>31</a:t>
            </a:fld>
            <a:endParaRPr lang="en-US"/>
          </a:p>
        </p:txBody>
      </p:sp>
      <p:sp>
        <p:nvSpPr>
          <p:cNvPr id="7" name="Rectangle 1">
            <a:extLst>
              <a:ext uri="{FF2B5EF4-FFF2-40B4-BE49-F238E27FC236}">
                <a16:creationId xmlns:a16="http://schemas.microsoft.com/office/drawing/2014/main" id="{C9AA17F1-90CE-B6BB-AD6C-52069F2769EB}"/>
              </a:ext>
            </a:extLst>
          </p:cNvPr>
          <p:cNvSpPr>
            <a:spLocks noChangeArrowheads="1"/>
          </p:cNvSpPr>
          <p:nvPr/>
        </p:nvSpPr>
        <p:spPr bwMode="auto">
          <a:xfrm>
            <a:off x="152400" y="1139984"/>
            <a:ext cx="11887200" cy="2554545"/>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ascadia Mono" panose="020B0609020000020004" pitchFamily="49" charset="0"/>
              </a:rPr>
              <a:t>def</a:t>
            </a: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2B91AF"/>
                </a:solidFill>
                <a:effectLst/>
                <a:latin typeface="Cascadia Mono" panose="020B0609020000020004" pitchFamily="49" charset="0"/>
              </a:rPr>
              <a:t>adler32</a:t>
            </a:r>
            <a:r>
              <a:rPr kumimoji="0" lang="en-US" altLang="en-US" sz="1600" b="0" i="0" u="none" strike="noStrike" cap="none" normalizeH="0" baseline="0" dirty="0">
                <a:ln>
                  <a:noFill/>
                </a:ln>
                <a:solidFill>
                  <a:srgbClr val="000000"/>
                </a:solidFill>
                <a:effectLst/>
                <a:latin typeface="Cascadia Mono" panose="020B06090200000200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err="1">
                <a:ln>
                  <a:noFill/>
                </a:ln>
                <a:solidFill>
                  <a:srgbClr val="000000"/>
                </a:solidFill>
                <a:effectLst/>
                <a:latin typeface="Cascadia Mono" panose="020B0609020000020004" pitchFamily="49" charset="0"/>
              </a:rPr>
              <a:t>mod_adler</a:t>
            </a:r>
            <a:r>
              <a:rPr kumimoji="0" lang="en-US" altLang="en-US" sz="1600" b="0" i="0" u="none" strike="noStrike" cap="none" normalizeH="0" baseline="0" dirty="0">
                <a:ln>
                  <a:noFill/>
                </a:ln>
                <a:solidFill>
                  <a:srgbClr val="000000"/>
                </a:solidFill>
                <a:effectLst/>
                <a:latin typeface="Cascadia Mono" panose="020B0609020000020004" pitchFamily="49" charset="0"/>
              </a:rPr>
              <a:t> = 65521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b = 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for</a:t>
            </a:r>
            <a:r>
              <a:rPr kumimoji="0" lang="en-US" altLang="en-US" sz="1600" b="0" i="0" u="none" strike="noStrike" cap="none" normalizeH="0" baseline="0" dirty="0">
                <a:ln>
                  <a:noFill/>
                </a:ln>
                <a:solidFill>
                  <a:srgbClr val="000000"/>
                </a:solidFill>
                <a:effectLst/>
                <a:latin typeface="Cascadia Mono" panose="020B0609020000020004" pitchFamily="49" charset="0"/>
              </a:rPr>
              <a:t> byte </a:t>
            </a:r>
            <a:r>
              <a:rPr kumimoji="0" lang="en-US" altLang="en-US" sz="1600" b="0" i="0" u="none" strike="noStrike" cap="none" normalizeH="0" baseline="0" dirty="0">
                <a:ln>
                  <a:noFill/>
                </a:ln>
                <a:solidFill>
                  <a:srgbClr val="0000FF"/>
                </a:solidFill>
                <a:effectLst/>
                <a:latin typeface="Cascadia Mono" panose="020B0609020000020004" pitchFamily="49" charset="0"/>
              </a:rPr>
              <a:t>in</a:t>
            </a:r>
            <a:r>
              <a:rPr kumimoji="0" lang="en-US" altLang="en-US" sz="1600" b="0" i="0" u="none" strike="noStrike" cap="none" normalizeH="0" baseline="0" dirty="0">
                <a:ln>
                  <a:noFill/>
                </a:ln>
                <a:solidFill>
                  <a:srgbClr val="000000"/>
                </a:solidFill>
                <a:effectLst/>
                <a:latin typeface="Cascadia Mono" panose="020B0609020000020004" pitchFamily="49" charset="0"/>
              </a:rPr>
              <a:t>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 = (a + byte) % </a:t>
            </a:r>
            <a:r>
              <a:rPr kumimoji="0" lang="en-US" altLang="en-US" sz="1600" b="0" i="0" u="none" strike="noStrike" cap="none" normalizeH="0" baseline="0" dirty="0" err="1">
                <a:ln>
                  <a:noFill/>
                </a:ln>
                <a:solidFill>
                  <a:srgbClr val="000000"/>
                </a:solidFill>
                <a:effectLst/>
                <a:latin typeface="Cascadia Mono" panose="020B0609020000020004" pitchFamily="49" charset="0"/>
              </a:rPr>
              <a:t>mod_adler</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b = (b + a) % </a:t>
            </a:r>
            <a:r>
              <a:rPr kumimoji="0" lang="en-US" altLang="en-US" sz="1600" b="0" i="0" u="none" strike="noStrike" cap="none" normalizeH="0" baseline="0" dirty="0" err="1">
                <a:ln>
                  <a:noFill/>
                </a:ln>
                <a:solidFill>
                  <a:srgbClr val="000000"/>
                </a:solidFill>
                <a:effectLst/>
                <a:latin typeface="Cascadia Mono" panose="020B0609020000020004" pitchFamily="49" charset="0"/>
              </a:rPr>
              <a:t>mod_adler</a:t>
            </a:r>
            <a:r>
              <a:rPr kumimoji="0" lang="en-US" altLang="en-US" sz="16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scadia Mono" panose="020B0609020000020004" pitchFamily="49" charset="0"/>
              </a:rPr>
              <a:t>    </a:t>
            </a:r>
            <a:r>
              <a:rPr kumimoji="0" lang="en-US" altLang="en-US" sz="1600" b="0" i="0" u="none" strike="noStrike" cap="none" normalizeH="0" baseline="0" dirty="0">
                <a:ln>
                  <a:noFill/>
                </a:ln>
                <a:solidFill>
                  <a:srgbClr val="0000FF"/>
                </a:solidFill>
                <a:effectLst/>
                <a:latin typeface="Cascadia Mono" panose="020B0609020000020004" pitchFamily="49" charset="0"/>
              </a:rPr>
              <a:t>return</a:t>
            </a:r>
            <a:r>
              <a:rPr kumimoji="0" lang="en-US" altLang="en-US" sz="1600" b="0" i="0" u="none" strike="noStrike" cap="none" normalizeH="0" baseline="0" dirty="0">
                <a:ln>
                  <a:noFill/>
                </a:ln>
                <a:solidFill>
                  <a:srgbClr val="000000"/>
                </a:solidFill>
                <a:effectLst/>
                <a:latin typeface="Cascadia Mono" panose="020B0609020000020004" pitchFamily="49" charset="0"/>
              </a:rPr>
              <a:t> (b &lt;&lt; 16) | a</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8" name="Graphic 7">
            <a:extLst>
              <a:ext uri="{FF2B5EF4-FFF2-40B4-BE49-F238E27FC236}">
                <a16:creationId xmlns:a16="http://schemas.microsoft.com/office/drawing/2014/main" id="{544920CD-9C74-ADB7-0522-75FFE01CC8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7406" y="3811125"/>
            <a:ext cx="2361074" cy="2361074"/>
          </a:xfrm>
          <a:prstGeom prst="rect">
            <a:avLst/>
          </a:prstGeom>
        </p:spPr>
      </p:pic>
    </p:spTree>
    <p:extLst>
      <p:ext uri="{BB962C8B-B14F-4D97-AF65-F5344CB8AC3E}">
        <p14:creationId xmlns:p14="http://schemas.microsoft.com/office/powerpoint/2010/main" val="152578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C7F1-F138-F9E2-F8D9-F07390BE516C}"/>
              </a:ext>
            </a:extLst>
          </p:cNvPr>
          <p:cNvSpPr>
            <a:spLocks noGrp="1"/>
          </p:cNvSpPr>
          <p:nvPr>
            <p:ph type="ctrTitle"/>
          </p:nvPr>
        </p:nvSpPr>
        <p:spPr/>
        <p:txBody>
          <a:bodyPr/>
          <a:lstStyle/>
          <a:p>
            <a:r>
              <a:rPr lang="en-US" noProof="0" dirty="0"/>
              <a:t>Measurements</a:t>
            </a:r>
          </a:p>
        </p:txBody>
      </p:sp>
    </p:spTree>
    <p:extLst>
      <p:ext uri="{BB962C8B-B14F-4D97-AF65-F5344CB8AC3E}">
        <p14:creationId xmlns:p14="http://schemas.microsoft.com/office/powerpoint/2010/main" val="105579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4319-077C-4AC5-E779-A2A3CC20A00D}"/>
              </a:ext>
            </a:extLst>
          </p:cNvPr>
          <p:cNvSpPr>
            <a:spLocks noGrp="1"/>
          </p:cNvSpPr>
          <p:nvPr>
            <p:ph type="title"/>
          </p:nvPr>
        </p:nvSpPr>
        <p:spPr/>
        <p:txBody>
          <a:bodyPr>
            <a:normAutofit fontScale="90000"/>
          </a:bodyPr>
          <a:lstStyle/>
          <a:p>
            <a:r>
              <a:rPr lang="de-DE" dirty="0" err="1"/>
              <a:t>Programming</a:t>
            </a:r>
            <a:r>
              <a:rPr lang="de-DE" dirty="0"/>
              <a:t> Language </a:t>
            </a:r>
            <a:r>
              <a:rPr lang="de-DE" dirty="0" err="1"/>
              <a:t>Categories</a:t>
            </a:r>
            <a:endParaRPr lang="en-US" dirty="0"/>
          </a:p>
        </p:txBody>
      </p:sp>
      <p:sp>
        <p:nvSpPr>
          <p:cNvPr id="3" name="Content Placeholder 2">
            <a:extLst>
              <a:ext uri="{FF2B5EF4-FFF2-40B4-BE49-F238E27FC236}">
                <a16:creationId xmlns:a16="http://schemas.microsoft.com/office/drawing/2014/main" id="{98D75CD8-9F35-2DD2-39A3-8B2BBCC79D4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23F28DC-AB71-E5B4-0E7F-D7C7B8A3F00D}"/>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32B1C1E6-84BA-D601-7BFB-05CDA56AEAB6}"/>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37CC39C5-4851-8154-FD6D-0259E9984F68}"/>
              </a:ext>
            </a:extLst>
          </p:cNvPr>
          <p:cNvSpPr>
            <a:spLocks noGrp="1"/>
          </p:cNvSpPr>
          <p:nvPr>
            <p:ph type="sldNum" sz="quarter" idx="12"/>
          </p:nvPr>
        </p:nvSpPr>
        <p:spPr/>
        <p:txBody>
          <a:bodyPr/>
          <a:lstStyle/>
          <a:p>
            <a:fld id="{141F61CF-DB24-4801-8001-2E8B3C4F2AE0}" type="slidenum">
              <a:rPr lang="en-US" smtClean="0"/>
              <a:t>33</a:t>
            </a:fld>
            <a:endParaRPr lang="en-US"/>
          </a:p>
        </p:txBody>
      </p:sp>
      <p:grpSp>
        <p:nvGrpSpPr>
          <p:cNvPr id="20" name="Group 19">
            <a:extLst>
              <a:ext uri="{FF2B5EF4-FFF2-40B4-BE49-F238E27FC236}">
                <a16:creationId xmlns:a16="http://schemas.microsoft.com/office/drawing/2014/main" id="{7BC8BF3F-A61A-E912-C835-5E086AC091DA}"/>
              </a:ext>
            </a:extLst>
          </p:cNvPr>
          <p:cNvGrpSpPr/>
          <p:nvPr/>
        </p:nvGrpSpPr>
        <p:grpSpPr>
          <a:xfrm>
            <a:off x="4346754" y="1812738"/>
            <a:ext cx="3498492" cy="3621138"/>
            <a:chOff x="4346754" y="1812738"/>
            <a:chExt cx="3498492" cy="3621138"/>
          </a:xfrm>
          <a:solidFill>
            <a:schemeClr val="accent4">
              <a:lumMod val="60000"/>
              <a:lumOff val="40000"/>
            </a:schemeClr>
          </a:solidFill>
        </p:grpSpPr>
        <p:sp>
          <p:nvSpPr>
            <p:cNvPr id="15" name="Rectangle: Rounded Corners 14">
              <a:extLst>
                <a:ext uri="{FF2B5EF4-FFF2-40B4-BE49-F238E27FC236}">
                  <a16:creationId xmlns:a16="http://schemas.microsoft.com/office/drawing/2014/main" id="{4366EC76-91F4-E17A-F70D-6C55C059DAFE}"/>
                </a:ext>
              </a:extLst>
            </p:cNvPr>
            <p:cNvSpPr/>
            <p:nvPr/>
          </p:nvSpPr>
          <p:spPr>
            <a:xfrm>
              <a:off x="4346754" y="2971800"/>
              <a:ext cx="3498492" cy="914400"/>
            </a:xfrm>
            <a:prstGeom prst="roundRect">
              <a:avLst/>
            </a:prstGeom>
            <a:grp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garbage collector</a:t>
              </a:r>
            </a:p>
          </p:txBody>
        </p:sp>
        <p:sp>
          <p:nvSpPr>
            <p:cNvPr id="13" name="Rectangle: Rounded Corners 12">
              <a:extLst>
                <a:ext uri="{FF2B5EF4-FFF2-40B4-BE49-F238E27FC236}">
                  <a16:creationId xmlns:a16="http://schemas.microsoft.com/office/drawing/2014/main" id="{68D9737D-E0C6-1E5A-029E-BCCFE784C984}"/>
                </a:ext>
              </a:extLst>
            </p:cNvPr>
            <p:cNvSpPr/>
            <p:nvPr/>
          </p:nvSpPr>
          <p:spPr>
            <a:xfrm>
              <a:off x="4346754" y="1812738"/>
              <a:ext cx="3498492" cy="914400"/>
            </a:xfrm>
            <a:prstGeom prst="roundRect">
              <a:avLst/>
            </a:prstGeom>
            <a:grp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byte code</a:t>
              </a:r>
            </a:p>
          </p:txBody>
        </p:sp>
        <p:sp>
          <p:nvSpPr>
            <p:cNvPr id="9" name="Hexagon 8">
              <a:extLst>
                <a:ext uri="{FF2B5EF4-FFF2-40B4-BE49-F238E27FC236}">
                  <a16:creationId xmlns:a16="http://schemas.microsoft.com/office/drawing/2014/main" id="{70FA929B-7F4A-FC22-4E00-B9F8FCF5121E}"/>
                </a:ext>
              </a:extLst>
            </p:cNvPr>
            <p:cNvSpPr/>
            <p:nvPr/>
          </p:nvSpPr>
          <p:spPr>
            <a:xfrm>
              <a:off x="4346754" y="4519476"/>
              <a:ext cx="3498492" cy="914400"/>
            </a:xfrm>
            <a:prstGeom prst="hexagon">
              <a:avLst/>
            </a:prstGeom>
            <a:grp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Java</a:t>
              </a:r>
            </a:p>
          </p:txBody>
        </p:sp>
      </p:grpSp>
      <p:grpSp>
        <p:nvGrpSpPr>
          <p:cNvPr id="19" name="Group 18">
            <a:extLst>
              <a:ext uri="{FF2B5EF4-FFF2-40B4-BE49-F238E27FC236}">
                <a16:creationId xmlns:a16="http://schemas.microsoft.com/office/drawing/2014/main" id="{34507D95-C009-950F-4AEC-372C92A9CB48}"/>
              </a:ext>
            </a:extLst>
          </p:cNvPr>
          <p:cNvGrpSpPr/>
          <p:nvPr/>
        </p:nvGrpSpPr>
        <p:grpSpPr>
          <a:xfrm>
            <a:off x="347794" y="1812738"/>
            <a:ext cx="3498492" cy="3621138"/>
            <a:chOff x="347794" y="1812738"/>
            <a:chExt cx="3498492" cy="3621138"/>
          </a:xfrm>
        </p:grpSpPr>
        <p:sp>
          <p:nvSpPr>
            <p:cNvPr id="14" name="Rectangle: Rounded Corners 13">
              <a:extLst>
                <a:ext uri="{FF2B5EF4-FFF2-40B4-BE49-F238E27FC236}">
                  <a16:creationId xmlns:a16="http://schemas.microsoft.com/office/drawing/2014/main" id="{30717B9B-EBF3-1102-CFDB-94D1586D9000}"/>
                </a:ext>
              </a:extLst>
            </p:cNvPr>
            <p:cNvSpPr/>
            <p:nvPr/>
          </p:nvSpPr>
          <p:spPr>
            <a:xfrm>
              <a:off x="347794" y="2971800"/>
              <a:ext cx="3498492" cy="9144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manual memory</a:t>
              </a:r>
            </a:p>
          </p:txBody>
        </p:sp>
        <p:sp>
          <p:nvSpPr>
            <p:cNvPr id="12" name="Rectangle: Rounded Corners 11">
              <a:extLst>
                <a:ext uri="{FF2B5EF4-FFF2-40B4-BE49-F238E27FC236}">
                  <a16:creationId xmlns:a16="http://schemas.microsoft.com/office/drawing/2014/main" id="{EA5ECF3D-7419-C98A-C606-CE79511E08CB}"/>
                </a:ext>
              </a:extLst>
            </p:cNvPr>
            <p:cNvSpPr/>
            <p:nvPr/>
          </p:nvSpPr>
          <p:spPr>
            <a:xfrm>
              <a:off x="347794" y="1812738"/>
              <a:ext cx="3498492" cy="914400"/>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machine code</a:t>
              </a:r>
            </a:p>
          </p:txBody>
        </p:sp>
        <p:sp>
          <p:nvSpPr>
            <p:cNvPr id="10" name="Hexagon 9">
              <a:extLst>
                <a:ext uri="{FF2B5EF4-FFF2-40B4-BE49-F238E27FC236}">
                  <a16:creationId xmlns:a16="http://schemas.microsoft.com/office/drawing/2014/main" id="{DD889668-CCEF-B8D5-0AD0-64E40A0B55B8}"/>
                </a:ext>
              </a:extLst>
            </p:cNvPr>
            <p:cNvSpPr/>
            <p:nvPr/>
          </p:nvSpPr>
          <p:spPr>
            <a:xfrm>
              <a:off x="347794" y="4519476"/>
              <a:ext cx="3498492" cy="914400"/>
            </a:xfrm>
            <a:prstGeom prst="hexagon">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C++</a:t>
              </a:r>
            </a:p>
          </p:txBody>
        </p:sp>
      </p:grpSp>
      <p:grpSp>
        <p:nvGrpSpPr>
          <p:cNvPr id="21" name="Group 20">
            <a:extLst>
              <a:ext uri="{FF2B5EF4-FFF2-40B4-BE49-F238E27FC236}">
                <a16:creationId xmlns:a16="http://schemas.microsoft.com/office/drawing/2014/main" id="{004D43BD-5101-8AF6-8D6C-B56CDC02D401}"/>
              </a:ext>
            </a:extLst>
          </p:cNvPr>
          <p:cNvGrpSpPr/>
          <p:nvPr/>
        </p:nvGrpSpPr>
        <p:grpSpPr>
          <a:xfrm>
            <a:off x="8345714" y="1812738"/>
            <a:ext cx="3498492" cy="3621138"/>
            <a:chOff x="8345714" y="1812738"/>
            <a:chExt cx="3498492" cy="3621138"/>
          </a:xfrm>
          <a:solidFill>
            <a:schemeClr val="accent2">
              <a:lumMod val="60000"/>
              <a:lumOff val="40000"/>
            </a:schemeClr>
          </a:solidFill>
        </p:grpSpPr>
        <p:sp>
          <p:nvSpPr>
            <p:cNvPr id="17" name="Rectangle: Rounded Corners 16">
              <a:extLst>
                <a:ext uri="{FF2B5EF4-FFF2-40B4-BE49-F238E27FC236}">
                  <a16:creationId xmlns:a16="http://schemas.microsoft.com/office/drawing/2014/main" id="{B0D4790C-413A-8152-ECE9-CE51DF566F6E}"/>
                </a:ext>
              </a:extLst>
            </p:cNvPr>
            <p:cNvSpPr/>
            <p:nvPr/>
          </p:nvSpPr>
          <p:spPr>
            <a:xfrm>
              <a:off x="8345714" y="1812738"/>
              <a:ext cx="3498492" cy="914400"/>
            </a:xfrm>
            <a:prstGeom prst="roundRect">
              <a:avLst/>
            </a:prstGeom>
            <a:grp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interpreted code</a:t>
              </a:r>
            </a:p>
          </p:txBody>
        </p:sp>
        <p:sp>
          <p:nvSpPr>
            <p:cNvPr id="11" name="Hexagon 10">
              <a:extLst>
                <a:ext uri="{FF2B5EF4-FFF2-40B4-BE49-F238E27FC236}">
                  <a16:creationId xmlns:a16="http://schemas.microsoft.com/office/drawing/2014/main" id="{3222CAAE-5F84-99AE-E69B-6D98E3D64520}"/>
                </a:ext>
              </a:extLst>
            </p:cNvPr>
            <p:cNvSpPr/>
            <p:nvPr/>
          </p:nvSpPr>
          <p:spPr>
            <a:xfrm>
              <a:off x="8345714" y="4519476"/>
              <a:ext cx="3498492" cy="914400"/>
            </a:xfrm>
            <a:prstGeom prst="hexagon">
              <a:avLst/>
            </a:prstGeom>
            <a:grp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Lisp</a:t>
              </a:r>
            </a:p>
          </p:txBody>
        </p:sp>
      </p:grpSp>
    </p:spTree>
    <p:extLst>
      <p:ext uri="{BB962C8B-B14F-4D97-AF65-F5344CB8AC3E}">
        <p14:creationId xmlns:p14="http://schemas.microsoft.com/office/powerpoint/2010/main" val="324391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5159-388A-E0CF-A29D-430C857CCE2B}"/>
              </a:ext>
            </a:extLst>
          </p:cNvPr>
          <p:cNvSpPr>
            <a:spLocks noGrp="1"/>
          </p:cNvSpPr>
          <p:nvPr>
            <p:ph type="title"/>
          </p:nvPr>
        </p:nvSpPr>
        <p:spPr/>
        <p:txBody>
          <a:bodyPr>
            <a:normAutofit fontScale="90000"/>
          </a:bodyPr>
          <a:lstStyle/>
          <a:p>
            <a:r>
              <a:rPr lang="en-US" noProof="0" dirty="0"/>
              <a:t>Chosen Programming </a:t>
            </a:r>
            <a:r>
              <a:rPr lang="en-US" dirty="0"/>
              <a:t>L</a:t>
            </a:r>
            <a:r>
              <a:rPr lang="en-US" noProof="0" dirty="0" err="1"/>
              <a:t>anguages</a:t>
            </a:r>
            <a:endParaRPr lang="en-US" noProof="0" dirty="0"/>
          </a:p>
        </p:txBody>
      </p:sp>
      <p:sp>
        <p:nvSpPr>
          <p:cNvPr id="4" name="Date Placeholder 3">
            <a:extLst>
              <a:ext uri="{FF2B5EF4-FFF2-40B4-BE49-F238E27FC236}">
                <a16:creationId xmlns:a16="http://schemas.microsoft.com/office/drawing/2014/main" id="{2A742310-8D66-DB30-33B7-D5FFEC6DE49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9332FFD7-4C3D-3345-036A-90C6513406A5}"/>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4FC67703-5EBF-40A5-A5B0-E3B5BAFDE4C4}"/>
              </a:ext>
            </a:extLst>
          </p:cNvPr>
          <p:cNvSpPr>
            <a:spLocks noGrp="1"/>
          </p:cNvSpPr>
          <p:nvPr>
            <p:ph type="sldNum" sz="quarter" idx="12"/>
          </p:nvPr>
        </p:nvSpPr>
        <p:spPr/>
        <p:txBody>
          <a:bodyPr/>
          <a:lstStyle/>
          <a:p>
            <a:fld id="{141F61CF-DB24-4801-8001-2E8B3C4F2AE0}" type="slidenum">
              <a:rPr lang="en-US" smtClean="0"/>
              <a:t>34</a:t>
            </a:fld>
            <a:endParaRPr lang="en-US"/>
          </a:p>
        </p:txBody>
      </p:sp>
      <p:grpSp>
        <p:nvGrpSpPr>
          <p:cNvPr id="3" name="Group 2">
            <a:extLst>
              <a:ext uri="{FF2B5EF4-FFF2-40B4-BE49-F238E27FC236}">
                <a16:creationId xmlns:a16="http://schemas.microsoft.com/office/drawing/2014/main" id="{E3398B12-FF28-225A-D649-EEAFA3F327B8}"/>
              </a:ext>
            </a:extLst>
          </p:cNvPr>
          <p:cNvGrpSpPr/>
          <p:nvPr/>
        </p:nvGrpSpPr>
        <p:grpSpPr>
          <a:xfrm>
            <a:off x="350774" y="2123421"/>
            <a:ext cx="11445668" cy="2611158"/>
            <a:chOff x="350774" y="2123421"/>
            <a:chExt cx="11445668" cy="2611158"/>
          </a:xfrm>
        </p:grpSpPr>
        <p:sp>
          <p:nvSpPr>
            <p:cNvPr id="9" name="Rectangle: Rounded Corners 8">
              <a:extLst>
                <a:ext uri="{FF2B5EF4-FFF2-40B4-BE49-F238E27FC236}">
                  <a16:creationId xmlns:a16="http://schemas.microsoft.com/office/drawing/2014/main" id="{E91CDC60-FAB9-C878-00D7-19CA21E4AD0C}"/>
                </a:ext>
              </a:extLst>
            </p:cNvPr>
            <p:cNvSpPr/>
            <p:nvPr/>
          </p:nvSpPr>
          <p:spPr>
            <a:xfrm>
              <a:off x="350774" y="3090112"/>
              <a:ext cx="2377440" cy="677776"/>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C++</a:t>
              </a:r>
            </a:p>
          </p:txBody>
        </p:sp>
        <p:sp>
          <p:nvSpPr>
            <p:cNvPr id="10" name="Rectangle: Rounded Corners 9">
              <a:extLst>
                <a:ext uri="{FF2B5EF4-FFF2-40B4-BE49-F238E27FC236}">
                  <a16:creationId xmlns:a16="http://schemas.microsoft.com/office/drawing/2014/main" id="{54F9D093-D25B-3ED9-6E93-E85A5934CADB}"/>
                </a:ext>
              </a:extLst>
            </p:cNvPr>
            <p:cNvSpPr/>
            <p:nvPr/>
          </p:nvSpPr>
          <p:spPr>
            <a:xfrm>
              <a:off x="350774" y="4056803"/>
              <a:ext cx="2377440" cy="677776"/>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C#</a:t>
              </a:r>
            </a:p>
          </p:txBody>
        </p:sp>
        <p:sp>
          <p:nvSpPr>
            <p:cNvPr id="11" name="Rectangle: Rounded Corners 10">
              <a:extLst>
                <a:ext uri="{FF2B5EF4-FFF2-40B4-BE49-F238E27FC236}">
                  <a16:creationId xmlns:a16="http://schemas.microsoft.com/office/drawing/2014/main" id="{3DAD003E-B089-5531-B756-34B06C61B125}"/>
                </a:ext>
              </a:extLst>
            </p:cNvPr>
            <p:cNvSpPr/>
            <p:nvPr/>
          </p:nvSpPr>
          <p:spPr>
            <a:xfrm>
              <a:off x="3370847" y="2123421"/>
              <a:ext cx="2377440" cy="677776"/>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D</a:t>
              </a:r>
            </a:p>
          </p:txBody>
        </p:sp>
        <p:sp>
          <p:nvSpPr>
            <p:cNvPr id="12" name="Rectangle: Rounded Corners 11">
              <a:extLst>
                <a:ext uri="{FF2B5EF4-FFF2-40B4-BE49-F238E27FC236}">
                  <a16:creationId xmlns:a16="http://schemas.microsoft.com/office/drawing/2014/main" id="{8324F0CB-9B38-6CFC-FC7E-DBC6DDAE00F4}"/>
                </a:ext>
              </a:extLst>
            </p:cNvPr>
            <p:cNvSpPr/>
            <p:nvPr/>
          </p:nvSpPr>
          <p:spPr>
            <a:xfrm>
              <a:off x="6396260" y="3090112"/>
              <a:ext cx="2377440" cy="677776"/>
            </a:xfrm>
            <a:prstGeom prst="roundRect">
              <a:avLst/>
            </a:prstGeom>
            <a:solidFill>
              <a:schemeClr val="accent4">
                <a:lumMod val="60000"/>
                <a:lumOff val="40000"/>
              </a:schemeClr>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Elixir</a:t>
              </a:r>
            </a:p>
          </p:txBody>
        </p:sp>
        <p:sp>
          <p:nvSpPr>
            <p:cNvPr id="13" name="Rectangle: Rounded Corners 12">
              <a:extLst>
                <a:ext uri="{FF2B5EF4-FFF2-40B4-BE49-F238E27FC236}">
                  <a16:creationId xmlns:a16="http://schemas.microsoft.com/office/drawing/2014/main" id="{1ADD1224-4375-00B8-824A-F5FF670AA6B8}"/>
                </a:ext>
              </a:extLst>
            </p:cNvPr>
            <p:cNvSpPr/>
            <p:nvPr/>
          </p:nvSpPr>
          <p:spPr>
            <a:xfrm>
              <a:off x="6396260" y="4056803"/>
              <a:ext cx="2377440" cy="677776"/>
            </a:xfrm>
            <a:prstGeom prst="roundRect">
              <a:avLst/>
            </a:prstGeom>
            <a:solidFill>
              <a:schemeClr val="accent4">
                <a:lumMod val="60000"/>
                <a:lumOff val="40000"/>
              </a:schemeClr>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Java</a:t>
              </a:r>
            </a:p>
          </p:txBody>
        </p:sp>
        <p:sp>
          <p:nvSpPr>
            <p:cNvPr id="16" name="Rectangle: Rounded Corners 15">
              <a:extLst>
                <a:ext uri="{FF2B5EF4-FFF2-40B4-BE49-F238E27FC236}">
                  <a16:creationId xmlns:a16="http://schemas.microsoft.com/office/drawing/2014/main" id="{86528829-4802-B293-71D5-1639D869EA66}"/>
                </a:ext>
              </a:extLst>
            </p:cNvPr>
            <p:cNvSpPr/>
            <p:nvPr/>
          </p:nvSpPr>
          <p:spPr>
            <a:xfrm>
              <a:off x="9419002" y="4056803"/>
              <a:ext cx="2377440" cy="677776"/>
            </a:xfrm>
            <a:prstGeom prst="roundRect">
              <a:avLst/>
            </a:prstGeom>
            <a:solidFill>
              <a:schemeClr val="accent4">
                <a:lumMod val="60000"/>
                <a:lumOff val="40000"/>
              </a:schemeClr>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Lua</a:t>
              </a:r>
            </a:p>
          </p:txBody>
        </p:sp>
        <p:sp>
          <p:nvSpPr>
            <p:cNvPr id="8" name="Rectangle: Rounded Corners 7">
              <a:extLst>
                <a:ext uri="{FF2B5EF4-FFF2-40B4-BE49-F238E27FC236}">
                  <a16:creationId xmlns:a16="http://schemas.microsoft.com/office/drawing/2014/main" id="{428A3066-6883-11D3-F8F3-0E76898F52B0}"/>
                </a:ext>
              </a:extLst>
            </p:cNvPr>
            <p:cNvSpPr/>
            <p:nvPr/>
          </p:nvSpPr>
          <p:spPr>
            <a:xfrm>
              <a:off x="350774" y="2123421"/>
              <a:ext cx="2377440" cy="677776"/>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C</a:t>
              </a:r>
            </a:p>
          </p:txBody>
        </p:sp>
        <p:sp>
          <p:nvSpPr>
            <p:cNvPr id="14" name="Rectangle: Rounded Corners 13">
              <a:extLst>
                <a:ext uri="{FF2B5EF4-FFF2-40B4-BE49-F238E27FC236}">
                  <a16:creationId xmlns:a16="http://schemas.microsoft.com/office/drawing/2014/main" id="{B2A9E436-22C3-176F-0302-30B77F95141B}"/>
                </a:ext>
              </a:extLst>
            </p:cNvPr>
            <p:cNvSpPr/>
            <p:nvPr/>
          </p:nvSpPr>
          <p:spPr>
            <a:xfrm>
              <a:off x="9419002" y="2123421"/>
              <a:ext cx="2377440" cy="677776"/>
            </a:xfrm>
            <a:prstGeom prst="roundRect">
              <a:avLst/>
            </a:prstGeom>
            <a:solidFill>
              <a:schemeClr val="accent4">
                <a:lumMod val="60000"/>
                <a:lumOff val="40000"/>
              </a:schemeClr>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Kotlin</a:t>
              </a:r>
            </a:p>
          </p:txBody>
        </p:sp>
        <p:sp>
          <p:nvSpPr>
            <p:cNvPr id="18" name="Rectangle: Rounded Corners 17">
              <a:extLst>
                <a:ext uri="{FF2B5EF4-FFF2-40B4-BE49-F238E27FC236}">
                  <a16:creationId xmlns:a16="http://schemas.microsoft.com/office/drawing/2014/main" id="{9F135766-BE2A-80E5-334F-505F44A01815}"/>
                </a:ext>
              </a:extLst>
            </p:cNvPr>
            <p:cNvSpPr/>
            <p:nvPr/>
          </p:nvSpPr>
          <p:spPr>
            <a:xfrm>
              <a:off x="6396260" y="2123421"/>
              <a:ext cx="2377440" cy="677776"/>
            </a:xfrm>
            <a:prstGeom prst="roundRect">
              <a:avLst/>
            </a:prstGeom>
            <a:solidFill>
              <a:schemeClr val="accent4">
                <a:lumMod val="60000"/>
                <a:lumOff val="40000"/>
              </a:schemeClr>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Ruby</a:t>
              </a:r>
            </a:p>
          </p:txBody>
        </p:sp>
        <p:sp>
          <p:nvSpPr>
            <p:cNvPr id="19" name="Rectangle: Rounded Corners 18">
              <a:extLst>
                <a:ext uri="{FF2B5EF4-FFF2-40B4-BE49-F238E27FC236}">
                  <a16:creationId xmlns:a16="http://schemas.microsoft.com/office/drawing/2014/main" id="{49003D4C-362B-1987-3EA6-5DAFDD07AAD1}"/>
                </a:ext>
              </a:extLst>
            </p:cNvPr>
            <p:cNvSpPr/>
            <p:nvPr/>
          </p:nvSpPr>
          <p:spPr>
            <a:xfrm>
              <a:off x="3370847" y="4056803"/>
              <a:ext cx="2377440" cy="677776"/>
            </a:xfrm>
            <a:prstGeom prst="roundRect">
              <a:avLst/>
            </a:prstGeom>
            <a:solidFill>
              <a:srgbClr val="FFD966"/>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Python</a:t>
              </a:r>
            </a:p>
          </p:txBody>
        </p:sp>
        <p:sp>
          <p:nvSpPr>
            <p:cNvPr id="20" name="Rectangle: Rounded Corners 19">
              <a:extLst>
                <a:ext uri="{FF2B5EF4-FFF2-40B4-BE49-F238E27FC236}">
                  <a16:creationId xmlns:a16="http://schemas.microsoft.com/office/drawing/2014/main" id="{62016411-EFC0-4EC4-A227-8D0827FE95E0}"/>
                </a:ext>
              </a:extLst>
            </p:cNvPr>
            <p:cNvSpPr/>
            <p:nvPr/>
          </p:nvSpPr>
          <p:spPr>
            <a:xfrm>
              <a:off x="3370847" y="3090112"/>
              <a:ext cx="2377440" cy="677776"/>
            </a:xfrm>
            <a:prstGeom prst="roundRect">
              <a:avLst/>
            </a:prstGeom>
            <a:solidFill>
              <a:srgbClr val="A9D18E"/>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Rust</a:t>
              </a:r>
            </a:p>
          </p:txBody>
        </p:sp>
        <p:sp>
          <p:nvSpPr>
            <p:cNvPr id="21" name="Rectangle: Rounded Corners 20">
              <a:extLst>
                <a:ext uri="{FF2B5EF4-FFF2-40B4-BE49-F238E27FC236}">
                  <a16:creationId xmlns:a16="http://schemas.microsoft.com/office/drawing/2014/main" id="{CF691EF5-8167-AF49-D2AD-A8BA08C2DFFA}"/>
                </a:ext>
              </a:extLst>
            </p:cNvPr>
            <p:cNvSpPr/>
            <p:nvPr/>
          </p:nvSpPr>
          <p:spPr>
            <a:xfrm>
              <a:off x="9419002" y="3090112"/>
              <a:ext cx="2377440" cy="677776"/>
            </a:xfrm>
            <a:prstGeom prst="roundRect">
              <a:avLst/>
            </a:prstGeom>
            <a:solidFill>
              <a:schemeClr val="accent4">
                <a:lumMod val="60000"/>
                <a:lumOff val="40000"/>
              </a:schemeClr>
            </a:solidFill>
            <a:ln w="28575">
              <a:solidFill>
                <a:srgbClr val="1B29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1B2911"/>
                  </a:solidFill>
                  <a:latin typeface="Trebuchet MS" panose="020B0603020202020204" pitchFamily="34" charset="0"/>
                </a:rPr>
                <a:t>Typescript</a:t>
              </a:r>
            </a:p>
          </p:txBody>
        </p:sp>
      </p:grpSp>
    </p:spTree>
    <p:extLst>
      <p:ext uri="{BB962C8B-B14F-4D97-AF65-F5344CB8AC3E}">
        <p14:creationId xmlns:p14="http://schemas.microsoft.com/office/powerpoint/2010/main" val="675241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FACF-934C-D706-0100-3A7E09C250E0}"/>
              </a:ext>
            </a:extLst>
          </p:cNvPr>
          <p:cNvSpPr>
            <a:spLocks noGrp="1"/>
          </p:cNvSpPr>
          <p:nvPr>
            <p:ph type="title"/>
          </p:nvPr>
        </p:nvSpPr>
        <p:spPr/>
        <p:txBody>
          <a:bodyPr>
            <a:normAutofit fontScale="90000"/>
          </a:bodyPr>
          <a:lstStyle/>
          <a:p>
            <a:r>
              <a:rPr lang="en-US" noProof="0" dirty="0"/>
              <a:t>Measurement setup</a:t>
            </a:r>
          </a:p>
        </p:txBody>
      </p:sp>
      <p:sp>
        <p:nvSpPr>
          <p:cNvPr id="3" name="Content Placeholder 2">
            <a:extLst>
              <a:ext uri="{FF2B5EF4-FFF2-40B4-BE49-F238E27FC236}">
                <a16:creationId xmlns:a16="http://schemas.microsoft.com/office/drawing/2014/main" id="{24CCA77F-61E9-41F1-8BB8-B488542C06EC}"/>
              </a:ext>
            </a:extLst>
          </p:cNvPr>
          <p:cNvSpPr>
            <a:spLocks noGrp="1"/>
          </p:cNvSpPr>
          <p:nvPr>
            <p:ph idx="1"/>
          </p:nvPr>
        </p:nvSpPr>
        <p:spPr/>
        <p:txBody>
          <a:bodyPr/>
          <a:lstStyle/>
          <a:p>
            <a:r>
              <a:rPr lang="en-US" noProof="0" dirty="0"/>
              <a:t>All code runs within Windows Subsystem for Linux 2</a:t>
            </a:r>
          </a:p>
          <a:p>
            <a:r>
              <a:rPr lang="en-US" noProof="0" dirty="0"/>
              <a:t>8 GB RAM</a:t>
            </a:r>
          </a:p>
          <a:p>
            <a:r>
              <a:rPr lang="en-US" noProof="0" dirty="0"/>
              <a:t>Intel Core i7-7700K </a:t>
            </a:r>
            <a:r>
              <a:rPr lang="en-US" noProof="0" dirty="0" err="1"/>
              <a:t>Cpu</a:t>
            </a:r>
            <a:r>
              <a:rPr lang="en-US" noProof="0" dirty="0"/>
              <a:t> @ 4.20 GHz with 8 cores</a:t>
            </a:r>
          </a:p>
          <a:p>
            <a:r>
              <a:rPr lang="en-US" dirty="0"/>
              <a:t>Monte Carlo Pi for 10 million iterations</a:t>
            </a:r>
          </a:p>
          <a:p>
            <a:r>
              <a:rPr lang="en-US" noProof="0" dirty="0"/>
              <a:t>Adler32 checksum for 50 MB</a:t>
            </a:r>
            <a:r>
              <a:rPr lang="en-US" dirty="0"/>
              <a:t> data</a:t>
            </a:r>
            <a:endParaRPr lang="en-US" noProof="0" dirty="0"/>
          </a:p>
        </p:txBody>
      </p:sp>
      <p:sp>
        <p:nvSpPr>
          <p:cNvPr id="4" name="Date Placeholder 3">
            <a:extLst>
              <a:ext uri="{FF2B5EF4-FFF2-40B4-BE49-F238E27FC236}">
                <a16:creationId xmlns:a16="http://schemas.microsoft.com/office/drawing/2014/main" id="{3FDED129-440A-428F-3033-EC424175858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126FA40C-C6B5-AC53-3A60-CDCB4B042C84}"/>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CE488FF-29DB-5CC2-9D21-B2FFAC40F06C}"/>
              </a:ext>
            </a:extLst>
          </p:cNvPr>
          <p:cNvSpPr>
            <a:spLocks noGrp="1"/>
          </p:cNvSpPr>
          <p:nvPr>
            <p:ph type="sldNum" sz="quarter" idx="12"/>
          </p:nvPr>
        </p:nvSpPr>
        <p:spPr/>
        <p:txBody>
          <a:bodyPr/>
          <a:lstStyle/>
          <a:p>
            <a:fld id="{141F61CF-DB24-4801-8001-2E8B3C4F2AE0}" type="slidenum">
              <a:rPr lang="en-US" smtClean="0"/>
              <a:t>35</a:t>
            </a:fld>
            <a:endParaRPr lang="en-US"/>
          </a:p>
        </p:txBody>
      </p:sp>
    </p:spTree>
    <p:extLst>
      <p:ext uri="{BB962C8B-B14F-4D97-AF65-F5344CB8AC3E}">
        <p14:creationId xmlns:p14="http://schemas.microsoft.com/office/powerpoint/2010/main" val="2432100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2A1CC-A426-568D-1793-541714FBDD02}"/>
              </a:ext>
            </a:extLst>
          </p:cNvPr>
          <p:cNvSpPr>
            <a:spLocks noGrp="1"/>
          </p:cNvSpPr>
          <p:nvPr>
            <p:ph type="title"/>
          </p:nvPr>
        </p:nvSpPr>
        <p:spPr/>
        <p:txBody>
          <a:bodyPr>
            <a:normAutofit fontScale="90000"/>
          </a:bodyPr>
          <a:lstStyle/>
          <a:p>
            <a:r>
              <a:rPr lang="en-US" noProof="0" dirty="0"/>
              <a:t>Code Carbon</a:t>
            </a:r>
          </a:p>
        </p:txBody>
      </p:sp>
      <p:sp>
        <p:nvSpPr>
          <p:cNvPr id="3" name="Content Placeholder 2">
            <a:extLst>
              <a:ext uri="{FF2B5EF4-FFF2-40B4-BE49-F238E27FC236}">
                <a16:creationId xmlns:a16="http://schemas.microsoft.com/office/drawing/2014/main" id="{6A29EF0A-DDE5-9A20-3BBC-62CD24437ADE}"/>
              </a:ext>
            </a:extLst>
          </p:cNvPr>
          <p:cNvSpPr>
            <a:spLocks noGrp="1"/>
          </p:cNvSpPr>
          <p:nvPr>
            <p:ph idx="1"/>
          </p:nvPr>
        </p:nvSpPr>
        <p:spPr/>
        <p:txBody>
          <a:bodyPr/>
          <a:lstStyle/>
          <a:p>
            <a:r>
              <a:rPr lang="en-US" noProof="0" dirty="0" err="1">
                <a:hlinkClick r:id="rId3"/>
              </a:rPr>
              <a:t>CodeCarbon</a:t>
            </a:r>
            <a:r>
              <a:rPr lang="en-US" noProof="0" dirty="0">
                <a:hlinkClick r:id="rId3"/>
              </a:rPr>
              <a:t> Python Extension</a:t>
            </a:r>
            <a:endParaRPr lang="en-US" noProof="0" dirty="0"/>
          </a:p>
          <a:p>
            <a:pPr lvl="1"/>
            <a:r>
              <a:rPr lang="en-US" b="0" i="0" noProof="0" dirty="0" err="1">
                <a:effectLst/>
                <a:highlight>
                  <a:srgbClr val="FCFCFC"/>
                </a:highlight>
              </a:rPr>
              <a:t>CodeCarbon</a:t>
            </a:r>
            <a:r>
              <a:rPr lang="en-US" b="0" i="0" noProof="0" dirty="0">
                <a:effectLst/>
                <a:highlight>
                  <a:srgbClr val="FCFCFC"/>
                </a:highlight>
              </a:rPr>
              <a:t> assumes 3 Watts for 8 GB </a:t>
            </a:r>
            <a:r>
              <a:rPr lang="en-US" dirty="0">
                <a:highlight>
                  <a:srgbClr val="FCFCFC"/>
                </a:highlight>
              </a:rPr>
              <a:t>of RAM</a:t>
            </a:r>
            <a:endParaRPr lang="en-US" b="0" i="0" noProof="0" dirty="0">
              <a:effectLst/>
              <a:highlight>
                <a:srgbClr val="FCFCFC"/>
              </a:highlight>
            </a:endParaRPr>
          </a:p>
          <a:p>
            <a:pPr lvl="1"/>
            <a:r>
              <a:rPr lang="en-US" noProof="0" dirty="0"/>
              <a:t>Tracks Intel and AMD processors energy consumption</a:t>
            </a:r>
          </a:p>
          <a:p>
            <a:pPr lvl="2"/>
            <a:r>
              <a:rPr lang="en-US" dirty="0"/>
              <a:t>Directly via Intel Power Gadget, RAPL files or the </a:t>
            </a:r>
            <a:r>
              <a:rPr lang="en-US" dirty="0" err="1"/>
              <a:t>powermetrics</a:t>
            </a:r>
            <a:r>
              <a:rPr lang="en-US" dirty="0"/>
              <a:t> tool</a:t>
            </a:r>
          </a:p>
          <a:p>
            <a:pPr lvl="2"/>
            <a:r>
              <a:rPr lang="en-US" noProof="0" dirty="0"/>
              <a:t>Fallback: 50 % of TDP of t</a:t>
            </a:r>
            <a:r>
              <a:rPr lang="en-US" dirty="0"/>
              <a:t>he processor</a:t>
            </a:r>
            <a:endParaRPr lang="en-US" noProof="0" dirty="0"/>
          </a:p>
          <a:p>
            <a:pPr lvl="1"/>
            <a:r>
              <a:rPr lang="en-US" noProof="0" dirty="0"/>
              <a:t>Nvidia GPUs are tracked via </a:t>
            </a:r>
            <a:r>
              <a:rPr lang="en-US" noProof="0" dirty="0" err="1"/>
              <a:t>pynvml</a:t>
            </a:r>
            <a:endParaRPr lang="en-US" noProof="0" dirty="0"/>
          </a:p>
          <a:p>
            <a:pPr lvl="1"/>
            <a:r>
              <a:rPr lang="en-US" noProof="0" dirty="0"/>
              <a:t>CO</a:t>
            </a:r>
            <a:r>
              <a:rPr lang="en-US" baseline="-25000" noProof="0" dirty="0"/>
              <a:t>2</a:t>
            </a:r>
            <a:r>
              <a:rPr lang="en-US" noProof="0" dirty="0"/>
              <a:t> emission via energy mix per </a:t>
            </a:r>
            <a:r>
              <a:rPr lang="en-US" noProof="0" dirty="0">
                <a:hlinkClick r:id="rId4"/>
              </a:rPr>
              <a:t>country</a:t>
            </a:r>
            <a:endParaRPr lang="en-US" noProof="0" dirty="0"/>
          </a:p>
          <a:p>
            <a:r>
              <a:rPr lang="en-US" noProof="0" dirty="0"/>
              <a:t>Compilation is not part of the measurement</a:t>
            </a:r>
          </a:p>
          <a:p>
            <a:r>
              <a:rPr lang="en-US" noProof="0" dirty="0"/>
              <a:t>Periphery is also not measured</a:t>
            </a:r>
          </a:p>
        </p:txBody>
      </p:sp>
      <p:sp>
        <p:nvSpPr>
          <p:cNvPr id="4" name="Date Placeholder 3">
            <a:extLst>
              <a:ext uri="{FF2B5EF4-FFF2-40B4-BE49-F238E27FC236}">
                <a16:creationId xmlns:a16="http://schemas.microsoft.com/office/drawing/2014/main" id="{198CC8AD-6203-CF98-AD66-EBDC982FAB67}"/>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81792912-CC6A-E5BE-A59B-5C6CA3975752}"/>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1AAA60F8-DC3A-AE45-B2E2-31F58F22FB42}"/>
              </a:ext>
            </a:extLst>
          </p:cNvPr>
          <p:cNvSpPr>
            <a:spLocks noGrp="1"/>
          </p:cNvSpPr>
          <p:nvPr>
            <p:ph type="sldNum" sz="quarter" idx="12"/>
          </p:nvPr>
        </p:nvSpPr>
        <p:spPr/>
        <p:txBody>
          <a:bodyPr/>
          <a:lstStyle/>
          <a:p>
            <a:fld id="{141F61CF-DB24-4801-8001-2E8B3C4F2AE0}" type="slidenum">
              <a:rPr lang="en-US" smtClean="0"/>
              <a:t>36</a:t>
            </a:fld>
            <a:endParaRPr lang="en-US"/>
          </a:p>
        </p:txBody>
      </p:sp>
    </p:spTree>
    <p:extLst>
      <p:ext uri="{BB962C8B-B14F-4D97-AF65-F5344CB8AC3E}">
        <p14:creationId xmlns:p14="http://schemas.microsoft.com/office/powerpoint/2010/main" val="1397212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40A7A6-A5AF-F513-1DE6-0AF8B02049F4}"/>
              </a:ext>
            </a:extLst>
          </p:cNvPr>
          <p:cNvSpPr/>
          <p:nvPr/>
        </p:nvSpPr>
        <p:spPr>
          <a:xfrm>
            <a:off x="2577710" y="2154169"/>
            <a:ext cx="2412221" cy="246832"/>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1573D0-998D-58DE-C0BB-00F8E77F2F8A}"/>
              </a:ext>
            </a:extLst>
          </p:cNvPr>
          <p:cNvSpPr>
            <a:spLocks noGrp="1"/>
          </p:cNvSpPr>
          <p:nvPr>
            <p:ph type="title"/>
          </p:nvPr>
        </p:nvSpPr>
        <p:spPr/>
        <p:txBody>
          <a:bodyPr>
            <a:normAutofit fontScale="90000"/>
          </a:bodyPr>
          <a:lstStyle/>
          <a:p>
            <a:r>
              <a:rPr lang="en-US" noProof="0" dirty="0"/>
              <a:t>Code Carbon Code</a:t>
            </a:r>
          </a:p>
        </p:txBody>
      </p:sp>
      <p:sp>
        <p:nvSpPr>
          <p:cNvPr id="4" name="Date Placeholder 3">
            <a:extLst>
              <a:ext uri="{FF2B5EF4-FFF2-40B4-BE49-F238E27FC236}">
                <a16:creationId xmlns:a16="http://schemas.microsoft.com/office/drawing/2014/main" id="{04046C0A-AB82-E1E3-A11A-D812018FE811}"/>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5FB31BA6-11C9-B275-DA87-71AD930B018B}"/>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518CAD2F-85D2-675E-B15E-FFDB624A72FC}"/>
              </a:ext>
            </a:extLst>
          </p:cNvPr>
          <p:cNvSpPr>
            <a:spLocks noGrp="1"/>
          </p:cNvSpPr>
          <p:nvPr>
            <p:ph type="sldNum" sz="quarter" idx="12"/>
          </p:nvPr>
        </p:nvSpPr>
        <p:spPr/>
        <p:txBody>
          <a:bodyPr/>
          <a:lstStyle/>
          <a:p>
            <a:fld id="{141F61CF-DB24-4801-8001-2E8B3C4F2AE0}" type="slidenum">
              <a:rPr lang="en-US" smtClean="0"/>
              <a:t>37</a:t>
            </a:fld>
            <a:endParaRPr lang="en-US"/>
          </a:p>
        </p:txBody>
      </p:sp>
      <p:sp>
        <p:nvSpPr>
          <p:cNvPr id="13" name="Rectangle 12">
            <a:extLst>
              <a:ext uri="{FF2B5EF4-FFF2-40B4-BE49-F238E27FC236}">
                <a16:creationId xmlns:a16="http://schemas.microsoft.com/office/drawing/2014/main" id="{771A2466-640F-5440-6718-08C538644E0F}"/>
              </a:ext>
            </a:extLst>
          </p:cNvPr>
          <p:cNvSpPr/>
          <p:nvPr/>
        </p:nvSpPr>
        <p:spPr>
          <a:xfrm>
            <a:off x="2577710" y="2797803"/>
            <a:ext cx="2412221" cy="246832"/>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061E6219-FF26-0A7B-017D-3D55BAECAD8D}"/>
              </a:ext>
            </a:extLst>
          </p:cNvPr>
          <p:cNvSpPr>
            <a:spLocks noChangeArrowheads="1"/>
          </p:cNvSpPr>
          <p:nvPr/>
        </p:nvSpPr>
        <p:spPr bwMode="auto">
          <a:xfrm>
            <a:off x="283325" y="1043947"/>
            <a:ext cx="11625347" cy="2677656"/>
          </a:xfrm>
          <a:prstGeom prst="rect">
            <a:avLst/>
          </a:prstGeom>
          <a:no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ascadia Mono" panose="020B0609020000020004" pitchFamily="49" charset="0"/>
              </a:rPr>
              <a:t>from</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codecarbon</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a:ln>
                  <a:noFill/>
                </a:ln>
                <a:solidFill>
                  <a:srgbClr val="0000FF"/>
                </a:solidFill>
                <a:effectLst/>
                <a:latin typeface="Cascadia Mono" panose="020B0609020000020004" pitchFamily="49" charset="0"/>
              </a:rPr>
              <a:t>import</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EmissionsTracker</a:t>
            </a:r>
            <a:r>
              <a:rPr kumimoji="0" lang="en-US" altLang="en-US" sz="14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ascadia Mono" panose="020B0609020000020004" pitchFamily="49" charset="0"/>
              </a:rPr>
              <a:t>import</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os</a:t>
            </a:r>
            <a:r>
              <a:rPr kumimoji="0" lang="en-US" altLang="en-US" sz="14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ascadia Mono" panose="020B0609020000020004" pitchFamily="49" charset="0"/>
              </a:rPr>
              <a:t>import</a:t>
            </a:r>
            <a:r>
              <a:rPr kumimoji="0" lang="en-US" altLang="en-US" sz="1400" b="0" i="0" u="none" strike="noStrike" cap="none" normalizeH="0" baseline="0" dirty="0">
                <a:ln>
                  <a:noFill/>
                </a:ln>
                <a:solidFill>
                  <a:srgbClr val="000000"/>
                </a:solidFill>
                <a:effectLst/>
                <a:latin typeface="Cascadia Mono" panose="020B0609020000020004" pitchFamily="49" charset="0"/>
              </a:rPr>
              <a:t> subprocess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000000"/>
              </a:solidFill>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ascadia Mono" panose="020B0609020000020004" pitchFamily="49" charset="0"/>
              </a:rPr>
              <a:t>os.system</a:t>
            </a:r>
            <a:r>
              <a:rPr kumimoji="0" lang="en-US" altLang="en-US" sz="1400" b="0" i="0" u="none" strike="noStrike" cap="none" normalizeH="0" baseline="0" dirty="0">
                <a:ln>
                  <a:noFill/>
                </a:ln>
                <a:solidFill>
                  <a:srgbClr val="000000"/>
                </a:solidFill>
                <a:effectLst/>
                <a:latin typeface="Cascadia Mono" panose="020B0609020000020004" pitchFamily="49" charset="0"/>
              </a:rPr>
              <a:t>(</a:t>
            </a:r>
            <a:r>
              <a:rPr kumimoji="0" lang="en-US" altLang="en-US" sz="1400" b="0" i="0" u="none" strike="noStrike" cap="none" normalizeH="0" baseline="0" dirty="0">
                <a:ln>
                  <a:noFill/>
                </a:ln>
                <a:solidFill>
                  <a:srgbClr val="A31515"/>
                </a:solidFill>
                <a:effectLst/>
                <a:latin typeface="Cascadia Mono" panose="020B0609020000020004" pitchFamily="49" charset="0"/>
              </a:rPr>
              <a:t>"dotnet build -c Release ./</a:t>
            </a:r>
            <a:r>
              <a:rPr kumimoji="0" lang="en-US" altLang="en-US" sz="1400" b="0" i="0" u="none" strike="noStrike" cap="none" normalizeH="0" baseline="0" dirty="0" err="1">
                <a:ln>
                  <a:noFill/>
                </a:ln>
                <a:solidFill>
                  <a:srgbClr val="A31515"/>
                </a:solidFill>
                <a:effectLst/>
                <a:latin typeface="Cascadia Mono" panose="020B0609020000020004" pitchFamily="49" charset="0"/>
              </a:rPr>
              <a:t>csharp</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lang="en-US" altLang="en-US" sz="1400" dirty="0" err="1">
                <a:solidFill>
                  <a:srgbClr val="A31515"/>
                </a:solidFill>
                <a:latin typeface="Cascadia Mono" panose="020B0609020000020004" pitchFamily="49" charset="0"/>
              </a:rPr>
              <a:t>MonteCarloPi</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kumimoji="0" lang="en-US" altLang="en-US" sz="1400" b="0" i="0" u="none" strike="noStrike" cap="none" normalizeH="0" baseline="0" dirty="0">
                <a:ln>
                  <a:noFill/>
                </a:ln>
                <a:solidFill>
                  <a:srgbClr val="000000"/>
                </a:solidFill>
                <a:effectLst/>
                <a:latin typeface="Cascadia Mono" panose="020B0609020000020004" pitchFamily="49" charset="0"/>
              </a:rPr>
              <a:t>) # compilation step (not measured)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ascadia Mono" panose="020B0609020000020004" pitchFamily="49" charset="0"/>
              </a:rPr>
              <a:t>with</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EmissionsTracker</a:t>
            </a:r>
            <a:r>
              <a:rPr kumimoji="0" lang="en-US" altLang="en-US" sz="1400" b="0" i="0" u="none" strike="noStrike" cap="none" normalizeH="0" baseline="0" dirty="0">
                <a:ln>
                  <a:noFill/>
                </a:ln>
                <a:solidFill>
                  <a:srgbClr val="000000"/>
                </a:solidFill>
                <a:effectLst/>
                <a:latin typeface="Cascadia Mono" panose="020B0609020000020004" pitchFamily="49" charset="0"/>
              </a:rPr>
              <a:t>(</a:t>
            </a:r>
            <a:r>
              <a:rPr kumimoji="0" lang="en-US" altLang="en-US" sz="1400" b="0" i="0" u="none" strike="noStrike" cap="none" normalizeH="0" baseline="0" dirty="0" err="1">
                <a:ln>
                  <a:noFill/>
                </a:ln>
                <a:solidFill>
                  <a:srgbClr val="000000"/>
                </a:solidFill>
                <a:effectLst/>
                <a:latin typeface="Cascadia Mono" panose="020B0609020000020004" pitchFamily="49" charset="0"/>
              </a:rPr>
              <a:t>project_name</a:t>
            </a:r>
            <a:r>
              <a:rPr kumimoji="0" lang="en-US" altLang="en-US" sz="1400" b="0" i="0" u="none" strike="noStrike" cap="none" normalizeH="0" baseline="0" dirty="0">
                <a:ln>
                  <a:noFill/>
                </a:ln>
                <a:solidFill>
                  <a:srgbClr val="000000"/>
                </a:solidFill>
                <a:effectLst/>
                <a:latin typeface="Cascadia Mono" panose="020B0609020000020004" pitchFamily="49" charset="0"/>
              </a:rPr>
              <a:t>=</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kumimoji="0" lang="en-US" altLang="en-US" sz="1400" b="0" i="0" u="none" strike="noStrike" cap="none" normalizeH="0" baseline="0" dirty="0" err="1">
                <a:ln>
                  <a:noFill/>
                </a:ln>
                <a:solidFill>
                  <a:srgbClr val="A31515"/>
                </a:solidFill>
                <a:effectLst/>
                <a:latin typeface="Cascadia Mono" panose="020B0609020000020004" pitchFamily="49" charset="0"/>
              </a:rPr>
              <a:t>csharp</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a:ln>
                  <a:noFill/>
                </a:ln>
                <a:solidFill>
                  <a:srgbClr val="0000FF"/>
                </a:solidFill>
                <a:effectLst/>
                <a:latin typeface="Cascadia Mono" panose="020B0609020000020004" pitchFamily="49" charset="0"/>
              </a:rPr>
              <a:t>as</a:t>
            </a:r>
            <a:r>
              <a:rPr kumimoji="0" lang="en-US" altLang="en-US" sz="1400" b="0" i="0" u="none" strike="noStrike" cap="none" normalizeH="0" baseline="0" dirty="0">
                <a:ln>
                  <a:noFill/>
                </a:ln>
                <a:solidFill>
                  <a:srgbClr val="000000"/>
                </a:solidFill>
                <a:effectLst/>
                <a:latin typeface="Cascadia Mono" panose="020B0609020000020004" pitchFamily="49" charset="0"/>
              </a:rPr>
              <a:t> tracker: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os.system</a:t>
            </a:r>
            <a:r>
              <a:rPr kumimoji="0" lang="en-US" altLang="en-US" sz="1400" b="0" i="0" u="none" strike="noStrike" cap="none" normalizeH="0" baseline="0" dirty="0">
                <a:ln>
                  <a:noFill/>
                </a:ln>
                <a:solidFill>
                  <a:srgbClr val="000000"/>
                </a:solidFill>
                <a:effectLst/>
                <a:latin typeface="Cascadia Mono" panose="020B0609020000020004" pitchFamily="49" charset="0"/>
              </a:rPr>
              <a:t>(</a:t>
            </a:r>
            <a:r>
              <a:rPr kumimoji="0" lang="en-US" altLang="en-US" sz="1400" b="0" i="0" u="none" strike="noStrike" cap="none" normalizeH="0" baseline="0" dirty="0">
                <a:ln>
                  <a:noFill/>
                </a:ln>
                <a:solidFill>
                  <a:srgbClr val="A31515"/>
                </a:solidFill>
                <a:effectLst/>
                <a:latin typeface="Cascadia Mono" panose="020B0609020000020004" pitchFamily="49" charset="0"/>
              </a:rPr>
              <a:t>"dotnet run -c Release  --project ./</a:t>
            </a:r>
            <a:r>
              <a:rPr kumimoji="0" lang="en-US" altLang="en-US" sz="1400" b="0" i="0" u="none" strike="noStrike" cap="none" normalizeH="0" baseline="0" dirty="0" err="1">
                <a:ln>
                  <a:noFill/>
                </a:ln>
                <a:solidFill>
                  <a:srgbClr val="A31515"/>
                </a:solidFill>
                <a:effectLst/>
                <a:latin typeface="Cascadia Mono" panose="020B0609020000020004" pitchFamily="49" charset="0"/>
              </a:rPr>
              <a:t>csharp</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lang="en-US" altLang="en-US" sz="1400" dirty="0" err="1">
                <a:solidFill>
                  <a:srgbClr val="A31515"/>
                </a:solidFill>
                <a:latin typeface="Cascadia Mono" panose="020B0609020000020004" pitchFamily="49" charset="0"/>
              </a:rPr>
              <a:t>MonteCarloPi</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kumimoji="0" lang="en-US" altLang="en-US" sz="1400" b="0" i="0" u="none" strike="noStrike" cap="none" normalizeH="0" baseline="0" dirty="0">
                <a:ln>
                  <a:noFill/>
                </a:ln>
                <a:solidFill>
                  <a:srgbClr val="000000"/>
                </a:solidFill>
                <a:effectLst/>
                <a:latin typeface="Cascadia Mono" panose="020B0609020000020004" pitchFamily="49" charset="0"/>
              </a:rPr>
              <a:t>) # execution step (measured)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ascadia Mono" panose="020B0609020000020004" pitchFamily="49" charset="0"/>
                <a:cs typeface="Cascadia Mono" panose="020B06090200000200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FF"/>
                </a:solidFill>
                <a:latin typeface="Cascadia Mono" panose="020B0609020000020004" pitchFamily="49" charset="0"/>
              </a:rPr>
              <a:t>with</a:t>
            </a:r>
            <a:r>
              <a:rPr kumimoji="0" lang="en-US" sz="1400" b="0" i="0" u="none" strike="noStrike" kern="1200" cap="none" spc="0" normalizeH="0" baseline="0" noProof="0" dirty="0">
                <a:ln>
                  <a:noFill/>
                </a:ln>
                <a:solidFill>
                  <a:prstClr val="black"/>
                </a:solidFill>
                <a:effectLst/>
                <a:uLnTx/>
                <a:uFillTx/>
                <a:latin typeface="Cascadia Mono" panose="020B0609020000020004" pitchFamily="49" charset="0"/>
                <a:cs typeface="Cascadia Mono" panose="020B0609020000020004" pitchFamily="49" charset="0"/>
              </a:rPr>
              <a:t> </a:t>
            </a:r>
            <a:r>
              <a:rPr kumimoji="0" lang="en-US" sz="1400" b="0" i="0" u="none" strike="noStrike" kern="1200" cap="none" spc="0" normalizeH="0" baseline="0" noProof="0" dirty="0" err="1">
                <a:ln>
                  <a:noFill/>
                </a:ln>
                <a:solidFill>
                  <a:prstClr val="black"/>
                </a:solidFill>
                <a:effectLst/>
                <a:uLnTx/>
                <a:uFillTx/>
                <a:latin typeface="Cascadia Mono" panose="020B0609020000020004" pitchFamily="49" charset="0"/>
                <a:cs typeface="Cascadia Mono" panose="020B0609020000020004" pitchFamily="49" charset="0"/>
              </a:rPr>
              <a:t>EmissionsTracker</a:t>
            </a:r>
            <a:r>
              <a:rPr kumimoji="0" lang="en-US" sz="1400" b="0" i="0" u="none" strike="noStrike" kern="1200" cap="none" spc="0" normalizeH="0" baseline="0" noProof="0" dirty="0">
                <a:ln>
                  <a:noFill/>
                </a:ln>
                <a:solidFill>
                  <a:prstClr val="black"/>
                </a:solidFill>
                <a:effectLst/>
                <a:uLnTx/>
                <a:uFillTx/>
                <a:latin typeface="Cascadia Mono" panose="020B0609020000020004" pitchFamily="49" charset="0"/>
                <a:cs typeface="Cascadia Mono" panose="020B0609020000020004" pitchFamily="49" charset="0"/>
              </a:rPr>
              <a:t>(</a:t>
            </a:r>
            <a:r>
              <a:rPr kumimoji="0" lang="en-US" sz="1400" b="0" i="0" u="none" strike="noStrike" kern="1200" cap="none" spc="0" normalizeH="0" baseline="0" noProof="0" dirty="0" err="1">
                <a:ln>
                  <a:noFill/>
                </a:ln>
                <a:solidFill>
                  <a:prstClr val="black"/>
                </a:solidFill>
                <a:effectLst/>
                <a:uLnTx/>
                <a:uFillTx/>
                <a:latin typeface="Cascadia Mono" panose="020B0609020000020004" pitchFamily="49" charset="0"/>
                <a:cs typeface="Cascadia Mono" panose="020B0609020000020004" pitchFamily="49" charset="0"/>
              </a:rPr>
              <a:t>project_name</a:t>
            </a:r>
            <a:r>
              <a:rPr lang="en-US" sz="1400" dirty="0">
                <a:latin typeface="Cascadia Mono" panose="020B0609020000020004" pitchFamily="49" charset="0"/>
              </a:rPr>
              <a:t>=</a:t>
            </a:r>
            <a:r>
              <a:rPr lang="en-US" sz="1400" dirty="0">
                <a:solidFill>
                  <a:srgbClr val="A31515"/>
                </a:solidFill>
                <a:latin typeface="Cascadia Mono" panose="020B0609020000020004" pitchFamily="49" charset="0"/>
              </a:rPr>
              <a:t>"python") </a:t>
            </a:r>
            <a:r>
              <a:rPr lang="en-US" sz="1400" dirty="0">
                <a:solidFill>
                  <a:srgbClr val="0000FF"/>
                </a:solidFill>
                <a:latin typeface="Cascadia Mono" panose="020B0609020000020004" pitchFamily="49" charset="0"/>
              </a:rPr>
              <a:t>as</a:t>
            </a:r>
            <a:r>
              <a:rPr kumimoji="0" lang="en-US" sz="1400" b="0" i="0" u="none" strike="noStrike" kern="1200" cap="none" spc="0" normalizeH="0" baseline="0" noProof="0" dirty="0">
                <a:ln>
                  <a:noFill/>
                </a:ln>
                <a:solidFill>
                  <a:prstClr val="black"/>
                </a:solidFill>
                <a:effectLst/>
                <a:uLnTx/>
                <a:uFillTx/>
                <a:latin typeface="Cascadia Mono" panose="020B0609020000020004" pitchFamily="49" charset="0"/>
                <a:cs typeface="Cascadia Mono" panose="020B0609020000020004" pitchFamily="49" charset="0"/>
              </a:rPr>
              <a:t> tracker: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scadia Mono" panose="020B0609020000020004" pitchFamily="49" charset="0"/>
                <a:cs typeface="Cascadia Mono" panose="020B0609020000020004" pitchFamily="49" charset="0"/>
              </a:rPr>
              <a:t>     </a:t>
            </a:r>
            <a:r>
              <a:rPr kumimoji="0" lang="en-US" sz="1400" b="0" i="0" u="none" strike="noStrike" kern="1200" cap="none" spc="0" normalizeH="0" baseline="0" noProof="0" dirty="0" err="1">
                <a:ln>
                  <a:noFill/>
                </a:ln>
                <a:solidFill>
                  <a:prstClr val="black"/>
                </a:solidFill>
                <a:effectLst/>
                <a:uLnTx/>
                <a:uFillTx/>
                <a:latin typeface="Cascadia Mono" panose="020B0609020000020004" pitchFamily="49" charset="0"/>
                <a:cs typeface="Cascadia Mono" panose="020B0609020000020004" pitchFamily="49" charset="0"/>
              </a:rPr>
              <a:t>os.system</a:t>
            </a:r>
            <a:r>
              <a:rPr lang="en-US" sz="1400" dirty="0">
                <a:solidFill>
                  <a:srgbClr val="A31515"/>
                </a:solidFill>
                <a:latin typeface="Cascadia Mono" panose="020B0609020000020004" pitchFamily="49" charset="0"/>
              </a:rPr>
              <a:t>("python3 python/montecarlopi.py"</a:t>
            </a:r>
            <a:r>
              <a:rPr kumimoji="0" lang="en-US" sz="1400" b="0" i="0" u="none" strike="noStrike" kern="1200" cap="none" spc="0" normalizeH="0" baseline="0" noProof="0" dirty="0">
                <a:ln>
                  <a:noFill/>
                </a:ln>
                <a:solidFill>
                  <a:prstClr val="black"/>
                </a:solidFill>
                <a:effectLst/>
                <a:uLnTx/>
                <a:uFillTx/>
                <a:latin typeface="Cascadia Mono" panose="020B0609020000020004" pitchFamily="49" charset="0"/>
                <a:cs typeface="Cascadia Mono" panose="020B06090200000200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Cascadia Mono" panose="020B0609020000020004" pitchFamily="49" charset="0"/>
              <a:cs typeface="Cascadia Mono" panose="020B060902000002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scadia Mono" panose="020B0609020000020004" pitchFamily="49" charset="0"/>
                <a:cs typeface="Cascadia Mono" panose="020B0609020000020004" pitchFamily="49" charset="0"/>
              </a:rPr>
              <a:t>...</a:t>
            </a:r>
          </a:p>
        </p:txBody>
      </p:sp>
    </p:spTree>
    <p:extLst>
      <p:ext uri="{BB962C8B-B14F-4D97-AF65-F5344CB8AC3E}">
        <p14:creationId xmlns:p14="http://schemas.microsoft.com/office/powerpoint/2010/main" val="116123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C9C5B5-5736-22D2-BCCE-83BE701A85E1}"/>
              </a:ext>
            </a:extLst>
          </p:cNvPr>
          <p:cNvSpPr/>
          <p:nvPr/>
        </p:nvSpPr>
        <p:spPr>
          <a:xfrm>
            <a:off x="5742296" y="2148685"/>
            <a:ext cx="2515237" cy="246832"/>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DC05BE-52E4-15BA-5332-9A323FBF25BE}"/>
              </a:ext>
            </a:extLst>
          </p:cNvPr>
          <p:cNvSpPr>
            <a:spLocks noGrp="1"/>
          </p:cNvSpPr>
          <p:nvPr>
            <p:ph type="title"/>
          </p:nvPr>
        </p:nvSpPr>
        <p:spPr/>
        <p:txBody>
          <a:bodyPr>
            <a:normAutofit fontScale="90000"/>
          </a:bodyPr>
          <a:lstStyle/>
          <a:p>
            <a:r>
              <a:rPr lang="de-DE" dirty="0"/>
              <a:t>Code Carbon Offline Mode</a:t>
            </a:r>
            <a:endParaRPr lang="en-US" dirty="0"/>
          </a:p>
        </p:txBody>
      </p:sp>
      <p:sp>
        <p:nvSpPr>
          <p:cNvPr id="4" name="Date Placeholder 3">
            <a:extLst>
              <a:ext uri="{FF2B5EF4-FFF2-40B4-BE49-F238E27FC236}">
                <a16:creationId xmlns:a16="http://schemas.microsoft.com/office/drawing/2014/main" id="{D0702E06-3B5B-AFA8-0E41-5F2DC47913B5}"/>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28C170EC-8551-0B94-159C-DEAB48CF0F20}"/>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10CE35E3-268B-E130-D912-2FFA9B3DDD01}"/>
              </a:ext>
            </a:extLst>
          </p:cNvPr>
          <p:cNvSpPr>
            <a:spLocks noGrp="1"/>
          </p:cNvSpPr>
          <p:nvPr>
            <p:ph type="sldNum" sz="quarter" idx="12"/>
          </p:nvPr>
        </p:nvSpPr>
        <p:spPr/>
        <p:txBody>
          <a:bodyPr/>
          <a:lstStyle/>
          <a:p>
            <a:fld id="{141F61CF-DB24-4801-8001-2E8B3C4F2AE0}" type="slidenum">
              <a:rPr lang="en-US" smtClean="0"/>
              <a:t>38</a:t>
            </a:fld>
            <a:endParaRPr lang="en-US"/>
          </a:p>
        </p:txBody>
      </p:sp>
      <p:sp>
        <p:nvSpPr>
          <p:cNvPr id="7" name="Rectangle 1">
            <a:extLst>
              <a:ext uri="{FF2B5EF4-FFF2-40B4-BE49-F238E27FC236}">
                <a16:creationId xmlns:a16="http://schemas.microsoft.com/office/drawing/2014/main" id="{FF8493AA-A49B-C3C8-E1FA-FB2700748B4C}"/>
              </a:ext>
            </a:extLst>
          </p:cNvPr>
          <p:cNvSpPr>
            <a:spLocks noChangeArrowheads="1"/>
          </p:cNvSpPr>
          <p:nvPr/>
        </p:nvSpPr>
        <p:spPr bwMode="auto">
          <a:xfrm>
            <a:off x="283325" y="1041862"/>
            <a:ext cx="11625347" cy="1600438"/>
          </a:xfrm>
          <a:prstGeom prst="rect">
            <a:avLst/>
          </a:prstGeom>
          <a:no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ascadia Mono" panose="020B0609020000020004" pitchFamily="49" charset="0"/>
              </a:rPr>
              <a:t>from</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codecarbon</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a:ln>
                  <a:noFill/>
                </a:ln>
                <a:solidFill>
                  <a:srgbClr val="0000FF"/>
                </a:solidFill>
                <a:effectLst/>
                <a:latin typeface="Cascadia Mono" panose="020B0609020000020004" pitchFamily="49" charset="0"/>
              </a:rPr>
              <a:t>import</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OfflineEmissionsTracker</a:t>
            </a:r>
            <a:r>
              <a:rPr kumimoji="0" lang="en-US" altLang="en-US" sz="14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ascadia Mono" panose="020B0609020000020004" pitchFamily="49" charset="0"/>
              </a:rPr>
              <a:t>import</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os</a:t>
            </a:r>
            <a:r>
              <a:rPr kumimoji="0" lang="en-US" altLang="en-US" sz="1400" b="0" i="0" u="none" strike="noStrike" cap="none" normalizeH="0" baseline="0" dirty="0">
                <a:ln>
                  <a:noFill/>
                </a:ln>
                <a:solidFill>
                  <a:srgbClr val="000000"/>
                </a:solidFill>
                <a:effectLst/>
                <a:latin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ascadia Mono" panose="020B0609020000020004" pitchFamily="49" charset="0"/>
              </a:rPr>
              <a:t>import</a:t>
            </a:r>
            <a:r>
              <a:rPr kumimoji="0" lang="en-US" altLang="en-US" sz="1400" b="0" i="0" u="none" strike="noStrike" cap="none" normalizeH="0" baseline="0" dirty="0">
                <a:ln>
                  <a:noFill/>
                </a:ln>
                <a:solidFill>
                  <a:srgbClr val="000000"/>
                </a:solidFill>
                <a:effectLst/>
                <a:latin typeface="Cascadia Mono" panose="020B0609020000020004" pitchFamily="49" charset="0"/>
              </a:rPr>
              <a:t> subprocess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000000"/>
              </a:solidFill>
              <a:latin typeface="Cascadia Mono"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0000"/>
                </a:solidFill>
                <a:effectLst/>
                <a:latin typeface="Cascadia Mono" panose="020B0609020000020004" pitchFamily="49" charset="0"/>
              </a:rPr>
              <a:t>os.system</a:t>
            </a:r>
            <a:r>
              <a:rPr kumimoji="0" lang="en-US" altLang="en-US" sz="1400" b="0" i="0" u="none" strike="noStrike" cap="none" normalizeH="0" baseline="0" dirty="0">
                <a:ln>
                  <a:noFill/>
                </a:ln>
                <a:solidFill>
                  <a:srgbClr val="000000"/>
                </a:solidFill>
                <a:effectLst/>
                <a:latin typeface="Cascadia Mono" panose="020B0609020000020004" pitchFamily="49" charset="0"/>
              </a:rPr>
              <a:t>(</a:t>
            </a:r>
            <a:r>
              <a:rPr kumimoji="0" lang="en-US" altLang="en-US" sz="1400" b="0" i="0" u="none" strike="noStrike" cap="none" normalizeH="0" baseline="0" dirty="0">
                <a:ln>
                  <a:noFill/>
                </a:ln>
                <a:solidFill>
                  <a:srgbClr val="A31515"/>
                </a:solidFill>
                <a:effectLst/>
                <a:latin typeface="Cascadia Mono" panose="020B0609020000020004" pitchFamily="49" charset="0"/>
              </a:rPr>
              <a:t>"dotnet build -c Release ./</a:t>
            </a:r>
            <a:r>
              <a:rPr kumimoji="0" lang="en-US" altLang="en-US" sz="1400" b="0" i="0" u="none" strike="noStrike" cap="none" normalizeH="0" baseline="0" dirty="0" err="1">
                <a:ln>
                  <a:noFill/>
                </a:ln>
                <a:solidFill>
                  <a:srgbClr val="A31515"/>
                </a:solidFill>
                <a:effectLst/>
                <a:latin typeface="Cascadia Mono" panose="020B0609020000020004" pitchFamily="49" charset="0"/>
              </a:rPr>
              <a:t>csharp</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lang="en-US" altLang="en-US" sz="1400" dirty="0" err="1">
                <a:solidFill>
                  <a:srgbClr val="A31515"/>
                </a:solidFill>
                <a:latin typeface="Cascadia Mono" panose="020B0609020000020004" pitchFamily="49" charset="0"/>
              </a:rPr>
              <a:t>MonteCarloPi</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kumimoji="0" lang="en-US" altLang="en-US" sz="1400" b="0" i="0" u="none" strike="noStrike" cap="none" normalizeH="0" baseline="0" dirty="0">
                <a:ln>
                  <a:noFill/>
                </a:ln>
                <a:solidFill>
                  <a:srgbClr val="000000"/>
                </a:solidFill>
                <a:effectLst/>
                <a:latin typeface="Cascadia Mono" panose="020B0609020000020004" pitchFamily="49" charset="0"/>
              </a:rPr>
              <a:t>) # compilation step (not measured)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ascadia Mono" panose="020B0609020000020004" pitchFamily="49" charset="0"/>
              </a:rPr>
              <a:t>with</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OfflineEmissionsTracker</a:t>
            </a:r>
            <a:r>
              <a:rPr kumimoji="0" lang="en-US" altLang="en-US" sz="1400" b="0" i="0" u="none" strike="noStrike" cap="none" normalizeH="0" baseline="0" dirty="0">
                <a:ln>
                  <a:noFill/>
                </a:ln>
                <a:solidFill>
                  <a:srgbClr val="000000"/>
                </a:solidFill>
                <a:effectLst/>
                <a:latin typeface="Cascadia Mono" panose="020B0609020000020004" pitchFamily="49" charset="0"/>
              </a:rPr>
              <a:t>(</a:t>
            </a:r>
            <a:r>
              <a:rPr kumimoji="0" lang="en-US" altLang="en-US" sz="1400" b="0" i="0" u="none" strike="noStrike" cap="none" normalizeH="0" baseline="0" dirty="0" err="1">
                <a:ln>
                  <a:noFill/>
                </a:ln>
                <a:solidFill>
                  <a:srgbClr val="000000"/>
                </a:solidFill>
                <a:effectLst/>
                <a:latin typeface="Cascadia Mono" panose="020B0609020000020004" pitchFamily="49" charset="0"/>
              </a:rPr>
              <a:t>project_name</a:t>
            </a:r>
            <a:r>
              <a:rPr kumimoji="0" lang="en-US" altLang="en-US" sz="1400" b="0" i="0" u="none" strike="noStrike" cap="none" normalizeH="0" baseline="0" dirty="0">
                <a:ln>
                  <a:noFill/>
                </a:ln>
                <a:solidFill>
                  <a:srgbClr val="000000"/>
                </a:solidFill>
                <a:effectLst/>
                <a:latin typeface="Cascadia Mono" panose="020B0609020000020004" pitchFamily="49" charset="0"/>
              </a:rPr>
              <a:t>=</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kumimoji="0" lang="en-US" altLang="en-US" sz="1400" b="0" i="0" u="none" strike="noStrike" cap="none" normalizeH="0" baseline="0" dirty="0" err="1">
                <a:ln>
                  <a:noFill/>
                </a:ln>
                <a:solidFill>
                  <a:srgbClr val="A31515"/>
                </a:solidFill>
                <a:effectLst/>
                <a:latin typeface="Cascadia Mono" panose="020B0609020000020004" pitchFamily="49" charset="0"/>
              </a:rPr>
              <a:t>csharp</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kumimoji="0" lang="en-US" altLang="en-US" sz="1400" b="0" i="0" u="none" strike="noStrike" cap="none" normalizeH="0" baseline="0" dirty="0">
                <a:ln>
                  <a:noFill/>
                </a:ln>
                <a:effectLst/>
                <a:latin typeface="Cascadia Mono" panose="020B0609020000020004" pitchFamily="49" charset="0"/>
              </a:rPr>
              <a:t>,</a:t>
            </a:r>
            <a:r>
              <a:rPr kumimoji="0" lang="en-US" altLang="en-US" sz="1400" b="0" i="0" u="none" strike="noStrike" cap="none" normalizeH="0" baseline="0" dirty="0">
                <a:ln>
                  <a:noFill/>
                </a:ln>
                <a:solidFill>
                  <a:srgbClr val="A31515"/>
                </a:solidFill>
                <a:effectLst/>
                <a:latin typeface="Cascadia Mono" panose="020B0609020000020004" pitchFamily="49" charset="0"/>
              </a:rPr>
              <a:t> </a:t>
            </a:r>
            <a:r>
              <a:rPr lang="en-US" altLang="en-US" sz="1400" dirty="0" err="1">
                <a:solidFill>
                  <a:srgbClr val="000000"/>
                </a:solidFill>
                <a:latin typeface="Cascadia Mono" panose="020B0609020000020004" pitchFamily="49" charset="0"/>
              </a:rPr>
              <a:t>country_iso_code</a:t>
            </a:r>
            <a:r>
              <a:rPr lang="en-US" altLang="en-US" sz="1400" dirty="0">
                <a:solidFill>
                  <a:srgbClr val="000000"/>
                </a:solidFill>
                <a:latin typeface="Cascadia Mono" panose="020B0609020000020004" pitchFamily="49" charset="0"/>
              </a:rPr>
              <a:t>=</a:t>
            </a:r>
            <a:r>
              <a:rPr kumimoji="0" lang="en-US" altLang="en-US" sz="1400" b="0" i="0" u="none" strike="noStrike" cap="none" normalizeH="0" baseline="0" dirty="0">
                <a:ln>
                  <a:noFill/>
                </a:ln>
                <a:solidFill>
                  <a:srgbClr val="A31515"/>
                </a:solidFill>
                <a:effectLst/>
                <a:latin typeface="Cascadia Mono" panose="020B0609020000020004" pitchFamily="49" charset="0"/>
              </a:rPr>
              <a:t>“NOR“</a:t>
            </a: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a:ln>
                  <a:noFill/>
                </a:ln>
                <a:solidFill>
                  <a:srgbClr val="0000FF"/>
                </a:solidFill>
                <a:effectLst/>
                <a:latin typeface="Cascadia Mono" panose="020B0609020000020004" pitchFamily="49" charset="0"/>
              </a:rPr>
              <a:t>as</a:t>
            </a:r>
            <a:r>
              <a:rPr kumimoji="0" lang="en-US" altLang="en-US" sz="1400" b="0" i="0" u="none" strike="noStrike" cap="none" normalizeH="0" baseline="0" dirty="0">
                <a:ln>
                  <a:noFill/>
                </a:ln>
                <a:solidFill>
                  <a:srgbClr val="000000"/>
                </a:solidFill>
                <a:effectLst/>
                <a:latin typeface="Cascadia Mono" panose="020B0609020000020004" pitchFamily="49" charset="0"/>
              </a:rPr>
              <a:t> tracker: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scadia Mono" panose="020B0609020000020004" pitchFamily="49" charset="0"/>
              </a:rPr>
              <a:t>     </a:t>
            </a:r>
            <a:r>
              <a:rPr kumimoji="0" lang="en-US" altLang="en-US" sz="1400" b="0" i="0" u="none" strike="noStrike" cap="none" normalizeH="0" baseline="0" dirty="0" err="1">
                <a:ln>
                  <a:noFill/>
                </a:ln>
                <a:solidFill>
                  <a:srgbClr val="000000"/>
                </a:solidFill>
                <a:effectLst/>
                <a:latin typeface="Cascadia Mono" panose="020B0609020000020004" pitchFamily="49" charset="0"/>
              </a:rPr>
              <a:t>os.system</a:t>
            </a:r>
            <a:r>
              <a:rPr kumimoji="0" lang="en-US" altLang="en-US" sz="1400" b="0" i="0" u="none" strike="noStrike" cap="none" normalizeH="0" baseline="0" dirty="0">
                <a:ln>
                  <a:noFill/>
                </a:ln>
                <a:solidFill>
                  <a:srgbClr val="000000"/>
                </a:solidFill>
                <a:effectLst/>
                <a:latin typeface="Cascadia Mono" panose="020B0609020000020004" pitchFamily="49" charset="0"/>
              </a:rPr>
              <a:t>(</a:t>
            </a:r>
            <a:r>
              <a:rPr kumimoji="0" lang="en-US" altLang="en-US" sz="1400" b="0" i="0" u="none" strike="noStrike" cap="none" normalizeH="0" baseline="0" dirty="0">
                <a:ln>
                  <a:noFill/>
                </a:ln>
                <a:solidFill>
                  <a:srgbClr val="A31515"/>
                </a:solidFill>
                <a:effectLst/>
                <a:latin typeface="Cascadia Mono" panose="020B0609020000020004" pitchFamily="49" charset="0"/>
              </a:rPr>
              <a:t>"dotnet run -c Release  --project ./</a:t>
            </a:r>
            <a:r>
              <a:rPr kumimoji="0" lang="en-US" altLang="en-US" sz="1400" b="0" i="0" u="none" strike="noStrike" cap="none" normalizeH="0" baseline="0" dirty="0" err="1">
                <a:ln>
                  <a:noFill/>
                </a:ln>
                <a:solidFill>
                  <a:srgbClr val="A31515"/>
                </a:solidFill>
                <a:effectLst/>
                <a:latin typeface="Cascadia Mono" panose="020B0609020000020004" pitchFamily="49" charset="0"/>
              </a:rPr>
              <a:t>csharp</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lang="en-US" altLang="en-US" sz="1400" dirty="0" err="1">
                <a:solidFill>
                  <a:srgbClr val="A31515"/>
                </a:solidFill>
                <a:latin typeface="Cascadia Mono" panose="020B0609020000020004" pitchFamily="49" charset="0"/>
              </a:rPr>
              <a:t>MonteCarloPi</a:t>
            </a:r>
            <a:r>
              <a:rPr kumimoji="0" lang="en-US" altLang="en-US" sz="1400" b="0" i="0" u="none" strike="noStrike" cap="none" normalizeH="0" baseline="0" dirty="0">
                <a:ln>
                  <a:noFill/>
                </a:ln>
                <a:solidFill>
                  <a:srgbClr val="A31515"/>
                </a:solidFill>
                <a:effectLst/>
                <a:latin typeface="Cascadia Mono" panose="020B0609020000020004" pitchFamily="49" charset="0"/>
              </a:rPr>
              <a:t>/"</a:t>
            </a:r>
            <a:r>
              <a:rPr kumimoji="0" lang="en-US" altLang="en-US" sz="1400" b="0" i="0" u="none" strike="noStrike" cap="none" normalizeH="0" baseline="0" dirty="0">
                <a:ln>
                  <a:noFill/>
                </a:ln>
                <a:solidFill>
                  <a:srgbClr val="000000"/>
                </a:solidFill>
                <a:effectLst/>
                <a:latin typeface="Cascadia Mono" panose="020B0609020000020004" pitchFamily="49" charset="0"/>
              </a:rPr>
              <a:t>) # execution step (measured)</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916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004C-EC21-F581-37CE-4430513D3A53}"/>
              </a:ext>
            </a:extLst>
          </p:cNvPr>
          <p:cNvSpPr>
            <a:spLocks noGrp="1"/>
          </p:cNvSpPr>
          <p:nvPr>
            <p:ph type="title"/>
          </p:nvPr>
        </p:nvSpPr>
        <p:spPr/>
        <p:txBody>
          <a:bodyPr>
            <a:normAutofit fontScale="90000"/>
          </a:bodyPr>
          <a:lstStyle/>
          <a:p>
            <a:r>
              <a:rPr lang="de-DE" dirty="0" err="1"/>
              <a:t>How</a:t>
            </a:r>
            <a:r>
              <a:rPr lang="de-DE" dirty="0"/>
              <a:t> </a:t>
            </a:r>
            <a:r>
              <a:rPr lang="de-DE" dirty="0" err="1"/>
              <a:t>are</a:t>
            </a:r>
            <a:r>
              <a:rPr lang="de-DE" dirty="0"/>
              <a:t> CO</a:t>
            </a:r>
            <a:r>
              <a:rPr lang="de-DE" baseline="-25000" dirty="0"/>
              <a:t>2</a:t>
            </a:r>
            <a:r>
              <a:rPr lang="de-DE" dirty="0"/>
              <a:t> </a:t>
            </a:r>
            <a:r>
              <a:rPr lang="de-DE" dirty="0" err="1"/>
              <a:t>Emissions</a:t>
            </a:r>
            <a:r>
              <a:rPr lang="de-DE" dirty="0"/>
              <a:t> </a:t>
            </a:r>
            <a:r>
              <a:rPr lang="de-DE" dirty="0" err="1"/>
              <a:t>Calculated</a:t>
            </a:r>
            <a:endParaRPr lang="en-US" dirty="0"/>
          </a:p>
        </p:txBody>
      </p:sp>
      <p:sp>
        <p:nvSpPr>
          <p:cNvPr id="9" name="Content Placeholder 8">
            <a:extLst>
              <a:ext uri="{FF2B5EF4-FFF2-40B4-BE49-F238E27FC236}">
                <a16:creationId xmlns:a16="http://schemas.microsoft.com/office/drawing/2014/main" id="{2CD96D7D-E4FF-A3BB-A0C0-6056A2519D30}"/>
              </a:ext>
            </a:extLst>
          </p:cNvPr>
          <p:cNvSpPr>
            <a:spLocks noGrp="1"/>
          </p:cNvSpPr>
          <p:nvPr>
            <p:ph idx="1"/>
          </p:nvPr>
        </p:nvSpPr>
        <p:spPr>
          <a:xfrm>
            <a:off x="1792985" y="5139160"/>
            <a:ext cx="8606031" cy="567159"/>
          </a:xfrm>
        </p:spPr>
        <p:txBody>
          <a:bodyPr>
            <a:normAutofit fontScale="85000" lnSpcReduction="10000"/>
          </a:bodyPr>
          <a:lstStyle/>
          <a:p>
            <a:pPr marL="0" indent="0">
              <a:buNone/>
            </a:pPr>
            <a:r>
              <a:rPr lang="de-DE" dirty="0" err="1"/>
              <a:t>Example</a:t>
            </a:r>
            <a:r>
              <a:rPr lang="de-DE" dirty="0"/>
              <a:t> </a:t>
            </a:r>
            <a:r>
              <a:rPr lang="de-DE" dirty="0" err="1"/>
              <a:t>country</a:t>
            </a:r>
            <a:r>
              <a:rPr lang="de-DE" dirty="0"/>
              <a:t>: 60 % </a:t>
            </a:r>
            <a:r>
              <a:rPr lang="de-DE" dirty="0" err="1"/>
              <a:t>coal</a:t>
            </a:r>
            <a:r>
              <a:rPr lang="de-DE" dirty="0"/>
              <a:t>, 40 % solar: 616.2 kg CO</a:t>
            </a:r>
            <a:r>
              <a:rPr lang="de-DE" baseline="-25000" dirty="0"/>
              <a:t>2</a:t>
            </a:r>
            <a:r>
              <a:rPr lang="de-DE" dirty="0"/>
              <a:t> / MWh </a:t>
            </a:r>
            <a:endParaRPr lang="en-US" dirty="0"/>
          </a:p>
        </p:txBody>
      </p:sp>
      <p:sp>
        <p:nvSpPr>
          <p:cNvPr id="4" name="Date Placeholder 3">
            <a:extLst>
              <a:ext uri="{FF2B5EF4-FFF2-40B4-BE49-F238E27FC236}">
                <a16:creationId xmlns:a16="http://schemas.microsoft.com/office/drawing/2014/main" id="{FAA64B79-3FE7-AF3A-41C5-1A4482BAFE9F}"/>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6BF33072-9BCB-CF2D-3CE6-A2539E6C8E2E}"/>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7FCA229-0872-3A83-685B-1087C5E89756}"/>
              </a:ext>
            </a:extLst>
          </p:cNvPr>
          <p:cNvSpPr>
            <a:spLocks noGrp="1"/>
          </p:cNvSpPr>
          <p:nvPr>
            <p:ph type="sldNum" sz="quarter" idx="12"/>
          </p:nvPr>
        </p:nvSpPr>
        <p:spPr/>
        <p:txBody>
          <a:bodyPr/>
          <a:lstStyle/>
          <a:p>
            <a:fld id="{141F61CF-DB24-4801-8001-2E8B3C4F2AE0}" type="slidenum">
              <a:rPr lang="en-US" smtClean="0"/>
              <a:t>39</a:t>
            </a:fld>
            <a:endParaRPr lang="en-US"/>
          </a:p>
        </p:txBody>
      </p:sp>
      <p:graphicFrame>
        <p:nvGraphicFramePr>
          <p:cNvPr id="7" name="Table 6">
            <a:extLst>
              <a:ext uri="{FF2B5EF4-FFF2-40B4-BE49-F238E27FC236}">
                <a16:creationId xmlns:a16="http://schemas.microsoft.com/office/drawing/2014/main" id="{A0546DAD-A03F-DB13-6D31-DF45698B03DA}"/>
              </a:ext>
            </a:extLst>
          </p:cNvPr>
          <p:cNvGraphicFramePr>
            <a:graphicFrameLocks noGrp="1"/>
          </p:cNvGraphicFramePr>
          <p:nvPr>
            <p:extLst>
              <p:ext uri="{D42A27DB-BD31-4B8C-83A1-F6EECF244321}">
                <p14:modId xmlns:p14="http://schemas.microsoft.com/office/powerpoint/2010/main" val="1394372724"/>
              </p:ext>
            </p:extLst>
          </p:nvPr>
        </p:nvGraphicFramePr>
        <p:xfrm>
          <a:off x="3457887" y="2014537"/>
          <a:ext cx="5276227" cy="2828925"/>
        </p:xfrm>
        <a:graphic>
          <a:graphicData uri="http://schemas.openxmlformats.org/drawingml/2006/table">
            <a:tbl>
              <a:tblPr firstRow="1" bandRow="1">
                <a:tableStyleId>{2D5ABB26-0587-4C30-8999-92F81FD0307C}</a:tableStyleId>
              </a:tblPr>
              <a:tblGrid>
                <a:gridCol w="1832332">
                  <a:extLst>
                    <a:ext uri="{9D8B030D-6E8A-4147-A177-3AD203B41FA5}">
                      <a16:colId xmlns:a16="http://schemas.microsoft.com/office/drawing/2014/main" val="2609348647"/>
                    </a:ext>
                  </a:extLst>
                </a:gridCol>
                <a:gridCol w="3443895">
                  <a:extLst>
                    <a:ext uri="{9D8B030D-6E8A-4147-A177-3AD203B41FA5}">
                      <a16:colId xmlns:a16="http://schemas.microsoft.com/office/drawing/2014/main" val="3689468824"/>
                    </a:ext>
                  </a:extLst>
                </a:gridCol>
              </a:tblGrid>
              <a:tr h="304800">
                <a:tc>
                  <a:txBody>
                    <a:bodyPr/>
                    <a:lstStyle/>
                    <a:p>
                      <a:pPr algn="l" rtl="0" fontAlgn="ctr"/>
                      <a:r>
                        <a:rPr lang="en-US" sz="2000" b="1" u="none" strike="noStrike" dirty="0">
                          <a:solidFill>
                            <a:schemeClr val="bg1"/>
                          </a:solidFill>
                          <a:effectLst/>
                          <a:latin typeface="Trebuchet MS" panose="020B0603020202020204" pitchFamily="34" charset="0"/>
                        </a:rPr>
                        <a:t>Energy Source </a:t>
                      </a:r>
                      <a:endParaRPr lang="en-US" sz="2000" b="1" i="0" u="none" strike="noStrike" dirty="0">
                        <a:solidFill>
                          <a:schemeClr val="bg1"/>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2911"/>
                    </a:solidFill>
                  </a:tcPr>
                </a:tc>
                <a:tc>
                  <a:txBody>
                    <a:bodyPr/>
                    <a:lstStyle/>
                    <a:p>
                      <a:pPr algn="l" rtl="0" fontAlgn="ctr"/>
                      <a:r>
                        <a:rPr lang="en-US" sz="2000" b="1" u="none" strike="noStrike" dirty="0">
                          <a:solidFill>
                            <a:schemeClr val="bg1"/>
                          </a:solidFill>
                          <a:effectLst/>
                          <a:latin typeface="Trebuchet MS" panose="020B0603020202020204" pitchFamily="34" charset="0"/>
                        </a:rPr>
                        <a:t> Carbon Intensity (kg/MWh)</a:t>
                      </a:r>
                      <a:endParaRPr lang="en-US" sz="2000" b="1" i="0" u="none" strike="noStrike" dirty="0">
                        <a:solidFill>
                          <a:schemeClr val="bg1"/>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2911"/>
                    </a:solidFill>
                  </a:tcPr>
                </a:tc>
                <a:extLst>
                  <a:ext uri="{0D108BD9-81ED-4DB2-BD59-A6C34878D82A}">
                    <a16:rowId xmlns:a16="http://schemas.microsoft.com/office/drawing/2014/main" val="1084477424"/>
                  </a:ext>
                </a:extLst>
              </a:tr>
              <a:tr h="304800">
                <a:tc>
                  <a:txBody>
                    <a:bodyPr/>
                    <a:lstStyle/>
                    <a:p>
                      <a:pPr algn="l" rtl="0" fontAlgn="ctr"/>
                      <a:r>
                        <a:rPr lang="en-US" sz="2000" u="none" strike="noStrike" dirty="0">
                          <a:effectLst/>
                          <a:latin typeface="Trebuchet MS" panose="020B0603020202020204" pitchFamily="34" charset="0"/>
                        </a:rPr>
                        <a:t>Coal</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995</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4483992"/>
                  </a:ext>
                </a:extLst>
              </a:tr>
              <a:tr h="304800">
                <a:tc>
                  <a:txBody>
                    <a:bodyPr/>
                    <a:lstStyle/>
                    <a:p>
                      <a:pPr algn="l" rtl="0" fontAlgn="ctr"/>
                      <a:r>
                        <a:rPr lang="en-US" sz="2000" u="none" strike="noStrike" dirty="0">
                          <a:effectLst/>
                          <a:latin typeface="Trebuchet MS" panose="020B0603020202020204" pitchFamily="34" charset="0"/>
                        </a:rPr>
                        <a:t>Petroleum</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816</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084313"/>
                  </a:ext>
                </a:extLst>
              </a:tr>
              <a:tr h="304800">
                <a:tc>
                  <a:txBody>
                    <a:bodyPr/>
                    <a:lstStyle/>
                    <a:p>
                      <a:pPr algn="l" rtl="0" fontAlgn="ctr"/>
                      <a:r>
                        <a:rPr lang="en-US" sz="2000" u="none" strike="noStrike" dirty="0">
                          <a:effectLst/>
                          <a:latin typeface="Trebuchet MS" panose="020B0603020202020204" pitchFamily="34" charset="0"/>
                        </a:rPr>
                        <a:t>Natural Gas</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743</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8892570"/>
                  </a:ext>
                </a:extLst>
              </a:tr>
              <a:tr h="304800">
                <a:tc>
                  <a:txBody>
                    <a:bodyPr/>
                    <a:lstStyle/>
                    <a:p>
                      <a:pPr algn="l" rtl="0" fontAlgn="ctr"/>
                      <a:r>
                        <a:rPr lang="en-US" sz="2000" u="none" strike="noStrike" dirty="0">
                          <a:effectLst/>
                          <a:latin typeface="Trebuchet MS" panose="020B0603020202020204" pitchFamily="34" charset="0"/>
                        </a:rPr>
                        <a:t>Geothermal</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38</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8329269"/>
                  </a:ext>
                </a:extLst>
              </a:tr>
              <a:tr h="304800">
                <a:tc>
                  <a:txBody>
                    <a:bodyPr/>
                    <a:lstStyle/>
                    <a:p>
                      <a:pPr algn="l" rtl="0" fontAlgn="ctr"/>
                      <a:r>
                        <a:rPr lang="en-US" sz="2000" u="none" strike="noStrike" dirty="0" err="1">
                          <a:effectLst/>
                          <a:latin typeface="Trebuchet MS" panose="020B0603020202020204" pitchFamily="34" charset="0"/>
                        </a:rPr>
                        <a:t>Hydroelectricty</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26</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5775682"/>
                  </a:ext>
                </a:extLst>
              </a:tr>
              <a:tr h="304800">
                <a:tc>
                  <a:txBody>
                    <a:bodyPr/>
                    <a:lstStyle/>
                    <a:p>
                      <a:pPr algn="l" rtl="0" fontAlgn="ctr"/>
                      <a:r>
                        <a:rPr lang="en-US" sz="2000" u="none" strike="noStrike" dirty="0">
                          <a:effectLst/>
                          <a:latin typeface="Trebuchet MS" panose="020B0603020202020204" pitchFamily="34" charset="0"/>
                        </a:rPr>
                        <a:t>Nuclear</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29</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3252802"/>
                  </a:ext>
                </a:extLst>
              </a:tr>
              <a:tr h="304800">
                <a:tc>
                  <a:txBody>
                    <a:bodyPr/>
                    <a:lstStyle/>
                    <a:p>
                      <a:pPr algn="l" rtl="0" fontAlgn="ctr"/>
                      <a:r>
                        <a:rPr lang="en-US" sz="2000" u="none" strike="noStrike" dirty="0">
                          <a:effectLst/>
                          <a:latin typeface="Trebuchet MS" panose="020B0603020202020204" pitchFamily="34" charset="0"/>
                        </a:rPr>
                        <a:t>Solar</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48</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4028829"/>
                  </a:ext>
                </a:extLst>
              </a:tr>
              <a:tr h="304800">
                <a:tc>
                  <a:txBody>
                    <a:bodyPr/>
                    <a:lstStyle/>
                    <a:p>
                      <a:pPr algn="l" rtl="0" fontAlgn="ctr"/>
                      <a:r>
                        <a:rPr lang="en-US" sz="2000" u="none" strike="noStrike" dirty="0">
                          <a:effectLst/>
                          <a:latin typeface="Trebuchet MS" panose="020B0603020202020204" pitchFamily="34" charset="0"/>
                        </a:rPr>
                        <a:t>Wind</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26</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3249676"/>
                  </a:ext>
                </a:extLst>
              </a:tr>
            </a:tbl>
          </a:graphicData>
        </a:graphic>
      </p:graphicFrame>
    </p:spTree>
    <p:extLst>
      <p:ext uri="{BB962C8B-B14F-4D97-AF65-F5344CB8AC3E}">
        <p14:creationId xmlns:p14="http://schemas.microsoft.com/office/powerpoint/2010/main" val="395732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AB81-F09C-C091-4654-393C8FF537D3}"/>
              </a:ext>
            </a:extLst>
          </p:cNvPr>
          <p:cNvSpPr>
            <a:spLocks noGrp="1"/>
          </p:cNvSpPr>
          <p:nvPr>
            <p:ph type="ctrTitle"/>
          </p:nvPr>
        </p:nvSpPr>
        <p:spPr/>
        <p:txBody>
          <a:bodyPr/>
          <a:lstStyle/>
          <a:p>
            <a:r>
              <a:rPr lang="en-US" noProof="0" dirty="0"/>
              <a:t>Energy Consumption</a:t>
            </a:r>
          </a:p>
        </p:txBody>
      </p:sp>
    </p:spTree>
    <p:extLst>
      <p:ext uri="{BB962C8B-B14F-4D97-AF65-F5344CB8AC3E}">
        <p14:creationId xmlns:p14="http://schemas.microsoft.com/office/powerpoint/2010/main" val="3436931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FC05-E98C-7EE2-8471-BC84FE7E3D17}"/>
              </a:ext>
            </a:extLst>
          </p:cNvPr>
          <p:cNvSpPr>
            <a:spLocks noGrp="1"/>
          </p:cNvSpPr>
          <p:nvPr>
            <p:ph type="title"/>
          </p:nvPr>
        </p:nvSpPr>
        <p:spPr/>
        <p:txBody>
          <a:bodyPr>
            <a:normAutofit fontScale="90000"/>
          </a:bodyPr>
          <a:lstStyle/>
          <a:p>
            <a:r>
              <a:rPr lang="de-DE" dirty="0"/>
              <a:t>Energy Mixes</a:t>
            </a:r>
            <a:endParaRPr lang="en-US" dirty="0"/>
          </a:p>
        </p:txBody>
      </p:sp>
      <p:sp>
        <p:nvSpPr>
          <p:cNvPr id="4" name="Date Placeholder 3">
            <a:extLst>
              <a:ext uri="{FF2B5EF4-FFF2-40B4-BE49-F238E27FC236}">
                <a16:creationId xmlns:a16="http://schemas.microsoft.com/office/drawing/2014/main" id="{67052556-9CCF-53F9-F85D-BBA283D080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56516FF1-5117-1D78-097C-13EC0E932434}"/>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F646B2D3-DE2D-AED4-3072-8357ACCA7886}"/>
              </a:ext>
            </a:extLst>
          </p:cNvPr>
          <p:cNvSpPr>
            <a:spLocks noGrp="1"/>
          </p:cNvSpPr>
          <p:nvPr>
            <p:ph type="sldNum" sz="quarter" idx="12"/>
          </p:nvPr>
        </p:nvSpPr>
        <p:spPr/>
        <p:txBody>
          <a:bodyPr/>
          <a:lstStyle/>
          <a:p>
            <a:fld id="{141F61CF-DB24-4801-8001-2E8B3C4F2AE0}" type="slidenum">
              <a:rPr lang="en-US" smtClean="0"/>
              <a:t>40</a:t>
            </a:fld>
            <a:endParaRPr lang="en-US"/>
          </a:p>
        </p:txBody>
      </p:sp>
      <p:graphicFrame>
        <p:nvGraphicFramePr>
          <p:cNvPr id="7" name="Chart 6">
            <a:extLst>
              <a:ext uri="{FF2B5EF4-FFF2-40B4-BE49-F238E27FC236}">
                <a16:creationId xmlns:a16="http://schemas.microsoft.com/office/drawing/2014/main" id="{51A2A9E6-4886-1D12-585C-CA3B179CC5D4}"/>
              </a:ext>
            </a:extLst>
          </p:cNvPr>
          <p:cNvGraphicFramePr>
            <a:graphicFrameLocks/>
          </p:cNvGraphicFramePr>
          <p:nvPr>
            <p:extLst>
              <p:ext uri="{D42A27DB-BD31-4B8C-83A1-F6EECF244321}">
                <p14:modId xmlns:p14="http://schemas.microsoft.com/office/powerpoint/2010/main" val="4140654889"/>
              </p:ext>
            </p:extLst>
          </p:nvPr>
        </p:nvGraphicFramePr>
        <p:xfrm>
          <a:off x="577516" y="1216079"/>
          <a:ext cx="6400800" cy="47867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9FFD19B2-5159-8EB2-C2CB-D421835C4E32}"/>
              </a:ext>
            </a:extLst>
          </p:cNvPr>
          <p:cNvGraphicFramePr>
            <a:graphicFrameLocks/>
          </p:cNvGraphicFramePr>
          <p:nvPr>
            <p:extLst>
              <p:ext uri="{D42A27DB-BD31-4B8C-83A1-F6EECF244321}">
                <p14:modId xmlns:p14="http://schemas.microsoft.com/office/powerpoint/2010/main" val="2731441754"/>
              </p:ext>
            </p:extLst>
          </p:nvPr>
        </p:nvGraphicFramePr>
        <p:xfrm>
          <a:off x="7319964" y="1216079"/>
          <a:ext cx="4294521" cy="478678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3202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32B0-F7FB-F059-8AFA-0413A76CC65D}"/>
              </a:ext>
            </a:extLst>
          </p:cNvPr>
          <p:cNvSpPr>
            <a:spLocks noGrp="1"/>
          </p:cNvSpPr>
          <p:nvPr>
            <p:ph type="title"/>
          </p:nvPr>
        </p:nvSpPr>
        <p:spPr/>
        <p:txBody>
          <a:bodyPr>
            <a:normAutofit fontScale="90000"/>
          </a:bodyPr>
          <a:lstStyle/>
          <a:p>
            <a:r>
              <a:rPr lang="de-DE" dirty="0"/>
              <a:t>Cloud </a:t>
            </a:r>
            <a:r>
              <a:rPr lang="de-DE" dirty="0" err="1"/>
              <a:t>providers</a:t>
            </a:r>
            <a:endParaRPr lang="en-US" dirty="0"/>
          </a:p>
        </p:txBody>
      </p:sp>
      <p:sp>
        <p:nvSpPr>
          <p:cNvPr id="3" name="Content Placeholder 2">
            <a:extLst>
              <a:ext uri="{FF2B5EF4-FFF2-40B4-BE49-F238E27FC236}">
                <a16:creationId xmlns:a16="http://schemas.microsoft.com/office/drawing/2014/main" id="{CCC7CE26-D32F-B92F-470E-D69FF334FC37}"/>
              </a:ext>
            </a:extLst>
          </p:cNvPr>
          <p:cNvSpPr>
            <a:spLocks noGrp="1"/>
          </p:cNvSpPr>
          <p:nvPr>
            <p:ph idx="1"/>
          </p:nvPr>
        </p:nvSpPr>
        <p:spPr/>
        <p:txBody>
          <a:bodyPr/>
          <a:lstStyle/>
          <a:p>
            <a:r>
              <a:rPr lang="de-DE" dirty="0">
                <a:hlinkClick r:id="rId3"/>
              </a:rPr>
              <a:t>Google Cloud CO</a:t>
            </a:r>
            <a:r>
              <a:rPr lang="de-DE" baseline="-25000" dirty="0">
                <a:hlinkClick r:id="rId3"/>
              </a:rPr>
              <a:t>2</a:t>
            </a:r>
            <a:r>
              <a:rPr lang="de-DE" dirty="0">
                <a:hlinkClick r:id="rId3"/>
              </a:rPr>
              <a:t> </a:t>
            </a:r>
            <a:r>
              <a:rPr lang="de-DE" dirty="0" err="1">
                <a:hlinkClick r:id="rId3"/>
              </a:rPr>
              <a:t>emissions</a:t>
            </a:r>
            <a:endParaRPr lang="de-DE" dirty="0"/>
          </a:p>
          <a:p>
            <a:r>
              <a:rPr lang="en-US" dirty="0">
                <a:hlinkClick r:id="rId4"/>
              </a:rPr>
              <a:t>Renewable energy only AWS regions</a:t>
            </a:r>
            <a:endParaRPr lang="de-DE" dirty="0"/>
          </a:p>
          <a:p>
            <a:r>
              <a:rPr lang="de-DE" dirty="0">
                <a:hlinkClick r:id="rId5"/>
              </a:rPr>
              <a:t>AWS </a:t>
            </a:r>
            <a:r>
              <a:rPr lang="de-DE" dirty="0" err="1">
                <a:hlinkClick r:id="rId5"/>
              </a:rPr>
              <a:t>carbon</a:t>
            </a:r>
            <a:r>
              <a:rPr lang="de-DE" dirty="0">
                <a:hlinkClick r:id="rId5"/>
              </a:rPr>
              <a:t> </a:t>
            </a:r>
            <a:r>
              <a:rPr lang="de-DE" dirty="0" err="1">
                <a:hlinkClick r:id="rId5"/>
              </a:rPr>
              <a:t>footprint</a:t>
            </a:r>
            <a:r>
              <a:rPr lang="de-DE" dirty="0">
                <a:hlinkClick r:id="rId5"/>
              </a:rPr>
              <a:t> </a:t>
            </a:r>
            <a:r>
              <a:rPr lang="de-DE" dirty="0" err="1">
                <a:hlinkClick r:id="rId5"/>
              </a:rPr>
              <a:t>dashboard</a:t>
            </a:r>
            <a:endParaRPr lang="de-DE" dirty="0"/>
          </a:p>
          <a:p>
            <a:r>
              <a:rPr lang="de-DE" dirty="0" err="1">
                <a:hlinkClick r:id="rId6"/>
              </a:rPr>
              <a:t>Emissions</a:t>
            </a:r>
            <a:r>
              <a:rPr lang="de-DE" dirty="0">
                <a:hlinkClick r:id="rId6"/>
              </a:rPr>
              <a:t> Impact Dashboard </a:t>
            </a:r>
            <a:r>
              <a:rPr lang="de-DE" dirty="0" err="1">
                <a:hlinkClick r:id="rId6"/>
              </a:rPr>
              <a:t>for</a:t>
            </a:r>
            <a:r>
              <a:rPr lang="de-DE" dirty="0">
                <a:hlinkClick r:id="rId6"/>
              </a:rPr>
              <a:t> Azure</a:t>
            </a:r>
            <a:endParaRPr lang="en-US" dirty="0"/>
          </a:p>
        </p:txBody>
      </p:sp>
      <p:sp>
        <p:nvSpPr>
          <p:cNvPr id="4" name="Date Placeholder 3">
            <a:extLst>
              <a:ext uri="{FF2B5EF4-FFF2-40B4-BE49-F238E27FC236}">
                <a16:creationId xmlns:a16="http://schemas.microsoft.com/office/drawing/2014/main" id="{D6055A28-3579-CD14-346B-3783DDB9F48F}"/>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A54BD174-AC2D-7D43-5DC6-D52A683845FA}"/>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9A991644-CD3C-24FE-984D-F0996DBEA6FE}"/>
              </a:ext>
            </a:extLst>
          </p:cNvPr>
          <p:cNvSpPr>
            <a:spLocks noGrp="1"/>
          </p:cNvSpPr>
          <p:nvPr>
            <p:ph type="sldNum" sz="quarter" idx="12"/>
          </p:nvPr>
        </p:nvSpPr>
        <p:spPr/>
        <p:txBody>
          <a:bodyPr/>
          <a:lstStyle/>
          <a:p>
            <a:fld id="{141F61CF-DB24-4801-8001-2E8B3C4F2AE0}" type="slidenum">
              <a:rPr lang="en-US" smtClean="0"/>
              <a:t>41</a:t>
            </a:fld>
            <a:endParaRPr lang="en-US"/>
          </a:p>
        </p:txBody>
      </p:sp>
    </p:spTree>
    <p:extLst>
      <p:ext uri="{BB962C8B-B14F-4D97-AF65-F5344CB8AC3E}">
        <p14:creationId xmlns:p14="http://schemas.microsoft.com/office/powerpoint/2010/main" val="1960046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85A892-70B5-1699-6C63-45E7603DC41A}"/>
              </a:ext>
            </a:extLst>
          </p:cNvPr>
          <p:cNvSpPr>
            <a:spLocks noGrp="1"/>
          </p:cNvSpPr>
          <p:nvPr>
            <p:ph type="ctrTitle"/>
          </p:nvPr>
        </p:nvSpPr>
        <p:spPr/>
        <p:txBody>
          <a:bodyPr/>
          <a:lstStyle/>
          <a:p>
            <a:r>
              <a:rPr lang="en-US" noProof="0" dirty="0"/>
              <a:t>Results</a:t>
            </a:r>
          </a:p>
        </p:txBody>
      </p:sp>
    </p:spTree>
    <p:extLst>
      <p:ext uri="{BB962C8B-B14F-4D97-AF65-F5344CB8AC3E}">
        <p14:creationId xmlns:p14="http://schemas.microsoft.com/office/powerpoint/2010/main" val="89401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0657-EBA3-1DA9-549B-CC3952B834A3}"/>
              </a:ext>
            </a:extLst>
          </p:cNvPr>
          <p:cNvSpPr>
            <a:spLocks noGrp="1"/>
          </p:cNvSpPr>
          <p:nvPr>
            <p:ph type="title"/>
          </p:nvPr>
        </p:nvSpPr>
        <p:spPr/>
        <p:txBody>
          <a:bodyPr>
            <a:normAutofit fontScale="90000"/>
          </a:bodyPr>
          <a:lstStyle/>
          <a:p>
            <a:r>
              <a:rPr lang="en-US" noProof="0" dirty="0"/>
              <a:t>Results</a:t>
            </a:r>
          </a:p>
        </p:txBody>
      </p:sp>
      <p:graphicFrame>
        <p:nvGraphicFramePr>
          <p:cNvPr id="8" name="Content Placeholder 7">
            <a:extLst>
              <a:ext uri="{FF2B5EF4-FFF2-40B4-BE49-F238E27FC236}">
                <a16:creationId xmlns:a16="http://schemas.microsoft.com/office/drawing/2014/main" id="{BE46E1B9-88E4-D992-B91A-171D67ACB8FA}"/>
              </a:ext>
            </a:extLst>
          </p:cNvPr>
          <p:cNvGraphicFramePr>
            <a:graphicFrameLocks noGrp="1"/>
          </p:cNvGraphicFramePr>
          <p:nvPr>
            <p:ph idx="1"/>
            <p:extLst>
              <p:ext uri="{D42A27DB-BD31-4B8C-83A1-F6EECF244321}">
                <p14:modId xmlns:p14="http://schemas.microsoft.com/office/powerpoint/2010/main" val="1914156922"/>
              </p:ext>
            </p:extLst>
          </p:nvPr>
        </p:nvGraphicFramePr>
        <p:xfrm>
          <a:off x="282575" y="1960191"/>
          <a:ext cx="11626850" cy="518160"/>
        </p:xfrm>
        <a:graphic>
          <a:graphicData uri="http://schemas.openxmlformats.org/drawingml/2006/table">
            <a:tbl>
              <a:tblPr firstRow="1" bandRow="1">
                <a:tableStyleId>{5940675A-B579-460E-94D1-54222C63F5DA}</a:tableStyleId>
              </a:tblPr>
              <a:tblGrid>
                <a:gridCol w="7497271">
                  <a:extLst>
                    <a:ext uri="{9D8B030D-6E8A-4147-A177-3AD203B41FA5}">
                      <a16:colId xmlns:a16="http://schemas.microsoft.com/office/drawing/2014/main" val="2371273802"/>
                    </a:ext>
                  </a:extLst>
                </a:gridCol>
                <a:gridCol w="4129579">
                  <a:extLst>
                    <a:ext uri="{9D8B030D-6E8A-4147-A177-3AD203B41FA5}">
                      <a16:colId xmlns:a16="http://schemas.microsoft.com/office/drawing/2014/main" val="2734056416"/>
                    </a:ext>
                  </a:extLst>
                </a:gridCol>
              </a:tblGrid>
              <a:tr h="370840">
                <a:tc>
                  <a:txBody>
                    <a:bodyPr/>
                    <a:lstStyle/>
                    <a:p>
                      <a:r>
                        <a:rPr lang="en-US" sz="2800" dirty="0">
                          <a:latin typeface="Trebuchet MS" panose="020B0603020202020204" pitchFamily="34" charset="0"/>
                        </a:rPr>
                        <a:t>1 normalized energy unit Monte Carlo Pi</a:t>
                      </a:r>
                    </a:p>
                  </a:txBody>
                  <a:tcPr>
                    <a:solidFill>
                      <a:schemeClr val="bg1"/>
                    </a:solidFill>
                  </a:tcPr>
                </a:tc>
                <a:tc>
                  <a:txBody>
                    <a:bodyPr/>
                    <a:lstStyle/>
                    <a:p>
                      <a:r>
                        <a:rPr lang="en-US" sz="2800" dirty="0">
                          <a:latin typeface="Trebuchet MS" panose="020B0603020202020204" pitchFamily="34" charset="0"/>
                        </a:rPr>
                        <a:t>3.48e-6 kWh</a:t>
                      </a:r>
                    </a:p>
                  </a:txBody>
                  <a:tcPr>
                    <a:solidFill>
                      <a:schemeClr val="bg1"/>
                    </a:solidFill>
                  </a:tcPr>
                </a:tc>
                <a:extLst>
                  <a:ext uri="{0D108BD9-81ED-4DB2-BD59-A6C34878D82A}">
                    <a16:rowId xmlns:a16="http://schemas.microsoft.com/office/drawing/2014/main" val="2152602839"/>
                  </a:ext>
                </a:extLst>
              </a:tr>
            </a:tbl>
          </a:graphicData>
        </a:graphic>
      </p:graphicFrame>
      <p:sp>
        <p:nvSpPr>
          <p:cNvPr id="4" name="Date Placeholder 3">
            <a:extLst>
              <a:ext uri="{FF2B5EF4-FFF2-40B4-BE49-F238E27FC236}">
                <a16:creationId xmlns:a16="http://schemas.microsoft.com/office/drawing/2014/main" id="{9E042972-46C4-7ADD-43C9-B07457470F71}"/>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E5CE53B9-FC8C-07D0-380A-B321E2FEAB54}"/>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570FAB46-DABC-C013-DD02-8921CE7C03C7}"/>
              </a:ext>
            </a:extLst>
          </p:cNvPr>
          <p:cNvSpPr>
            <a:spLocks noGrp="1"/>
          </p:cNvSpPr>
          <p:nvPr>
            <p:ph type="sldNum" sz="quarter" idx="12"/>
          </p:nvPr>
        </p:nvSpPr>
        <p:spPr/>
        <p:txBody>
          <a:bodyPr/>
          <a:lstStyle/>
          <a:p>
            <a:fld id="{141F61CF-DB24-4801-8001-2E8B3C4F2AE0}" type="slidenum">
              <a:rPr lang="en-US" smtClean="0"/>
              <a:t>43</a:t>
            </a:fld>
            <a:endParaRPr lang="en-US"/>
          </a:p>
        </p:txBody>
      </p:sp>
      <p:graphicFrame>
        <p:nvGraphicFramePr>
          <p:cNvPr id="3" name="Content Placeholder 7">
            <a:extLst>
              <a:ext uri="{FF2B5EF4-FFF2-40B4-BE49-F238E27FC236}">
                <a16:creationId xmlns:a16="http://schemas.microsoft.com/office/drawing/2014/main" id="{05BD228B-C569-ED7E-8817-8F348EE716E1}"/>
              </a:ext>
            </a:extLst>
          </p:cNvPr>
          <p:cNvGraphicFramePr>
            <a:graphicFrameLocks/>
          </p:cNvGraphicFramePr>
          <p:nvPr>
            <p:extLst>
              <p:ext uri="{D42A27DB-BD31-4B8C-83A1-F6EECF244321}">
                <p14:modId xmlns:p14="http://schemas.microsoft.com/office/powerpoint/2010/main" val="1249433601"/>
              </p:ext>
            </p:extLst>
          </p:nvPr>
        </p:nvGraphicFramePr>
        <p:xfrm>
          <a:off x="281824" y="2968064"/>
          <a:ext cx="11626850" cy="1554480"/>
        </p:xfrm>
        <a:graphic>
          <a:graphicData uri="http://schemas.openxmlformats.org/drawingml/2006/table">
            <a:tbl>
              <a:tblPr firstRow="1" bandRow="1">
                <a:tableStyleId>{5940675A-B579-460E-94D1-54222C63F5DA}</a:tableStyleId>
              </a:tblPr>
              <a:tblGrid>
                <a:gridCol w="7497082">
                  <a:extLst>
                    <a:ext uri="{9D8B030D-6E8A-4147-A177-3AD203B41FA5}">
                      <a16:colId xmlns:a16="http://schemas.microsoft.com/office/drawing/2014/main" val="2371273802"/>
                    </a:ext>
                  </a:extLst>
                </a:gridCol>
                <a:gridCol w="4129768">
                  <a:extLst>
                    <a:ext uri="{9D8B030D-6E8A-4147-A177-3AD203B41FA5}">
                      <a16:colId xmlns:a16="http://schemas.microsoft.com/office/drawing/2014/main" val="2734056416"/>
                    </a:ext>
                  </a:extLst>
                </a:gridCol>
              </a:tblGrid>
              <a:tr h="370840">
                <a:tc>
                  <a:txBody>
                    <a:bodyPr/>
                    <a:lstStyle/>
                    <a:p>
                      <a:r>
                        <a:rPr lang="en-US" sz="2800" dirty="0">
                          <a:latin typeface="Trebuchet MS" panose="020B0603020202020204" pitchFamily="34" charset="0"/>
                        </a:rPr>
                        <a:t>CO</a:t>
                      </a:r>
                      <a:r>
                        <a:rPr lang="en-US" sz="2800" baseline="-25000" dirty="0">
                          <a:latin typeface="Trebuchet MS" panose="020B0603020202020204" pitchFamily="34" charset="0"/>
                        </a:rPr>
                        <a:t>2</a:t>
                      </a:r>
                      <a:r>
                        <a:rPr lang="en-US" sz="2800" dirty="0">
                          <a:latin typeface="Trebuchet MS" panose="020B0603020202020204" pitchFamily="34" charset="0"/>
                        </a:rPr>
                        <a:t> emission </a:t>
                      </a:r>
                      <a:r>
                        <a:rPr lang="en-US" sz="2800" dirty="0" err="1">
                          <a:latin typeface="Trebuchet MS" panose="020B0603020202020204" pitchFamily="34" charset="0"/>
                        </a:rPr>
                        <a:t>MonteCarlo</a:t>
                      </a:r>
                      <a:r>
                        <a:rPr lang="en-US" sz="2800" dirty="0">
                          <a:latin typeface="Trebuchet MS" panose="020B0603020202020204" pitchFamily="34" charset="0"/>
                        </a:rPr>
                        <a:t> (Germany)</a:t>
                      </a:r>
                    </a:p>
                  </a:txBody>
                  <a:tcPr>
                    <a:solidFill>
                      <a:schemeClr val="bg1"/>
                    </a:solidFill>
                  </a:tcPr>
                </a:tc>
                <a:tc>
                  <a:txBody>
                    <a:bodyPr/>
                    <a:lstStyle/>
                    <a:p>
                      <a:r>
                        <a:rPr lang="en-US" sz="2800" dirty="0">
                          <a:latin typeface="Trebuchet MS" panose="020B0603020202020204" pitchFamily="34" charset="0"/>
                        </a:rPr>
                        <a:t>1.33 mg CO</a:t>
                      </a:r>
                      <a:r>
                        <a:rPr lang="en-US" sz="2800" baseline="-25000" dirty="0">
                          <a:latin typeface="Trebuchet MS" panose="020B0603020202020204" pitchFamily="34" charset="0"/>
                        </a:rPr>
                        <a:t>2</a:t>
                      </a:r>
                      <a:endParaRPr lang="en-US" sz="2800" dirty="0">
                        <a:latin typeface="Trebuchet MS" panose="020B0603020202020204" pitchFamily="34" charset="0"/>
                      </a:endParaRPr>
                    </a:p>
                  </a:txBody>
                  <a:tcPr>
                    <a:solidFill>
                      <a:schemeClr val="bg1"/>
                    </a:solidFill>
                  </a:tcPr>
                </a:tc>
                <a:extLst>
                  <a:ext uri="{0D108BD9-81ED-4DB2-BD59-A6C34878D82A}">
                    <a16:rowId xmlns:a16="http://schemas.microsoft.com/office/drawing/2014/main" val="2794005724"/>
                  </a:ext>
                </a:extLst>
              </a:tr>
              <a:tr h="370840">
                <a:tc>
                  <a:txBody>
                    <a:bodyPr/>
                    <a:lstStyle/>
                    <a:p>
                      <a:r>
                        <a:rPr lang="en-US" sz="2800" dirty="0">
                          <a:latin typeface="Trebuchet MS" panose="020B0603020202020204" pitchFamily="34" charset="0"/>
                        </a:rPr>
                        <a:t>CO</a:t>
                      </a:r>
                      <a:r>
                        <a:rPr lang="en-US" sz="2800" baseline="-25000" dirty="0">
                          <a:latin typeface="Trebuchet MS" panose="020B0603020202020204" pitchFamily="34" charset="0"/>
                        </a:rPr>
                        <a:t>2</a:t>
                      </a:r>
                      <a:r>
                        <a:rPr lang="en-US" sz="2800" dirty="0">
                          <a:latin typeface="Trebuchet MS" panose="020B0603020202020204" pitchFamily="34" charset="0"/>
                        </a:rPr>
                        <a:t> emission </a:t>
                      </a:r>
                      <a:r>
                        <a:rPr lang="en-US" sz="2800" dirty="0" err="1">
                          <a:latin typeface="Trebuchet MS" panose="020B0603020202020204" pitchFamily="34" charset="0"/>
                        </a:rPr>
                        <a:t>MonteCarlo</a:t>
                      </a:r>
                      <a:r>
                        <a:rPr lang="en-US" sz="2800" dirty="0">
                          <a:latin typeface="Trebuchet MS" panose="020B0603020202020204" pitchFamily="34" charset="0"/>
                        </a:rPr>
                        <a:t> (Norway)</a:t>
                      </a:r>
                    </a:p>
                  </a:txBody>
                  <a:tcPr>
                    <a:solidFill>
                      <a:schemeClr val="bg1"/>
                    </a:solidFill>
                  </a:tcPr>
                </a:tc>
                <a:tc>
                  <a:txBody>
                    <a:bodyPr/>
                    <a:lstStyle/>
                    <a:p>
                      <a:r>
                        <a:rPr lang="de-DE" sz="2800" dirty="0">
                          <a:latin typeface="Trebuchet MS" panose="020B0603020202020204" pitchFamily="34" charset="0"/>
                        </a:rPr>
                        <a:t>0.10 mg CO</a:t>
                      </a:r>
                      <a:r>
                        <a:rPr lang="en-US" sz="2800" baseline="-25000" dirty="0">
                          <a:latin typeface="Trebuchet MS" panose="020B0603020202020204" pitchFamily="34" charset="0"/>
                        </a:rPr>
                        <a:t>2</a:t>
                      </a:r>
                      <a:endParaRPr lang="en-US" sz="2800" dirty="0">
                        <a:latin typeface="Trebuchet MS" panose="020B0603020202020204" pitchFamily="34" charset="0"/>
                      </a:endParaRPr>
                    </a:p>
                  </a:txBody>
                  <a:tcPr>
                    <a:solidFill>
                      <a:schemeClr val="bg1"/>
                    </a:solidFill>
                  </a:tcPr>
                </a:tc>
                <a:extLst>
                  <a:ext uri="{0D108BD9-81ED-4DB2-BD59-A6C34878D82A}">
                    <a16:rowId xmlns:a16="http://schemas.microsoft.com/office/drawing/2014/main" val="339578513"/>
                  </a:ext>
                </a:extLst>
              </a:tr>
              <a:tr h="370840">
                <a:tc>
                  <a:txBody>
                    <a:bodyPr/>
                    <a:lstStyle/>
                    <a:p>
                      <a:r>
                        <a:rPr lang="de-DE" sz="2800" dirty="0">
                          <a:latin typeface="Trebuchet MS" panose="020B0603020202020204" pitchFamily="34" charset="0"/>
                        </a:rPr>
                        <a:t>CO</a:t>
                      </a:r>
                      <a:r>
                        <a:rPr lang="en-US" sz="2800" baseline="-25000" dirty="0">
                          <a:latin typeface="Trebuchet MS" panose="020B0603020202020204" pitchFamily="34" charset="0"/>
                        </a:rPr>
                        <a:t>2</a:t>
                      </a:r>
                      <a:r>
                        <a:rPr lang="de-DE" sz="2800" dirty="0">
                          <a:latin typeface="Trebuchet MS" panose="020B0603020202020204" pitchFamily="34" charset="0"/>
                        </a:rPr>
                        <a:t> </a:t>
                      </a:r>
                      <a:r>
                        <a:rPr lang="de-DE" sz="2800" dirty="0" err="1">
                          <a:latin typeface="Trebuchet MS" panose="020B0603020202020204" pitchFamily="34" charset="0"/>
                        </a:rPr>
                        <a:t>emission</a:t>
                      </a:r>
                      <a:r>
                        <a:rPr lang="de-DE" sz="2800" dirty="0">
                          <a:latin typeface="Trebuchet MS" panose="020B0603020202020204" pitchFamily="34" charset="0"/>
                        </a:rPr>
                        <a:t> </a:t>
                      </a:r>
                      <a:r>
                        <a:rPr lang="de-DE" sz="2800" dirty="0" err="1">
                          <a:latin typeface="Trebuchet MS" panose="020B0603020202020204" pitchFamily="34" charset="0"/>
                        </a:rPr>
                        <a:t>MonteCarlo</a:t>
                      </a:r>
                      <a:r>
                        <a:rPr lang="de-DE" sz="2800" dirty="0">
                          <a:latin typeface="Trebuchet MS" panose="020B0603020202020204" pitchFamily="34" charset="0"/>
                        </a:rPr>
                        <a:t> (UK)</a:t>
                      </a:r>
                      <a:endParaRPr lang="en-US" sz="2800" dirty="0">
                        <a:latin typeface="Trebuchet MS" panose="020B0603020202020204" pitchFamily="34" charset="0"/>
                      </a:endParaRPr>
                    </a:p>
                  </a:txBody>
                  <a:tcPr>
                    <a:solidFill>
                      <a:schemeClr val="bg1"/>
                    </a:solidFill>
                  </a:tcPr>
                </a:tc>
                <a:tc>
                  <a:txBody>
                    <a:bodyPr/>
                    <a:lstStyle/>
                    <a:p>
                      <a:r>
                        <a:rPr lang="de-DE" sz="2800" dirty="0">
                          <a:latin typeface="Trebuchet MS" panose="020B0603020202020204" pitchFamily="34" charset="0"/>
                        </a:rPr>
                        <a:t>0.83 mg CO</a:t>
                      </a:r>
                      <a:r>
                        <a:rPr lang="en-US" sz="2800" baseline="-25000" dirty="0">
                          <a:latin typeface="Trebuchet MS" panose="020B0603020202020204" pitchFamily="34" charset="0"/>
                        </a:rPr>
                        <a:t>2</a:t>
                      </a:r>
                      <a:endParaRPr lang="en-US" sz="2800" dirty="0">
                        <a:latin typeface="Trebuchet MS" panose="020B0603020202020204" pitchFamily="34" charset="0"/>
                      </a:endParaRPr>
                    </a:p>
                  </a:txBody>
                  <a:tcPr>
                    <a:solidFill>
                      <a:schemeClr val="bg1"/>
                    </a:solidFill>
                  </a:tcPr>
                </a:tc>
                <a:extLst>
                  <a:ext uri="{0D108BD9-81ED-4DB2-BD59-A6C34878D82A}">
                    <a16:rowId xmlns:a16="http://schemas.microsoft.com/office/drawing/2014/main" val="4279876069"/>
                  </a:ext>
                </a:extLst>
              </a:tr>
            </a:tbl>
          </a:graphicData>
        </a:graphic>
      </p:graphicFrame>
    </p:spTree>
    <p:extLst>
      <p:ext uri="{BB962C8B-B14F-4D97-AF65-F5344CB8AC3E}">
        <p14:creationId xmlns:p14="http://schemas.microsoft.com/office/powerpoint/2010/main" val="573126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6C3F-B103-AE64-0608-F8C9D6694144}"/>
              </a:ext>
            </a:extLst>
          </p:cNvPr>
          <p:cNvSpPr>
            <a:spLocks noGrp="1"/>
          </p:cNvSpPr>
          <p:nvPr>
            <p:ph type="title"/>
          </p:nvPr>
        </p:nvSpPr>
        <p:spPr/>
        <p:txBody>
          <a:bodyPr>
            <a:normAutofit fontScale="90000"/>
          </a:bodyPr>
          <a:lstStyle/>
          <a:p>
            <a:r>
              <a:rPr lang="en-US" noProof="0" dirty="0"/>
              <a:t>Results Monte Carlo Pi</a:t>
            </a:r>
          </a:p>
        </p:txBody>
      </p:sp>
      <p:pic>
        <p:nvPicPr>
          <p:cNvPr id="5" name="Content Placeholder 4">
            <a:extLst>
              <a:ext uri="{FF2B5EF4-FFF2-40B4-BE49-F238E27FC236}">
                <a16:creationId xmlns:a16="http://schemas.microsoft.com/office/drawing/2014/main" id="{32AC18E8-6857-617E-CCEC-099F37D5917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05625" y="1041400"/>
            <a:ext cx="7180750" cy="5029200"/>
          </a:xfrm>
        </p:spPr>
      </p:pic>
      <p:sp>
        <p:nvSpPr>
          <p:cNvPr id="3" name="Date Placeholder 2">
            <a:extLst>
              <a:ext uri="{FF2B5EF4-FFF2-40B4-BE49-F238E27FC236}">
                <a16:creationId xmlns:a16="http://schemas.microsoft.com/office/drawing/2014/main" id="{24D2D03F-265A-3174-5BCA-EBD8AF655D78}"/>
              </a:ext>
            </a:extLst>
          </p:cNvPr>
          <p:cNvSpPr>
            <a:spLocks noGrp="1"/>
          </p:cNvSpPr>
          <p:nvPr>
            <p:ph type="dt" sz="half" idx="10"/>
          </p:nvPr>
        </p:nvSpPr>
        <p:spPr/>
        <p:txBody>
          <a:bodyPr/>
          <a:lstStyle/>
          <a:p>
            <a:r>
              <a:rPr lang="en-US"/>
              <a:t>25th June 2025</a:t>
            </a:r>
          </a:p>
        </p:txBody>
      </p:sp>
      <p:sp>
        <p:nvSpPr>
          <p:cNvPr id="4" name="Footer Placeholder 3">
            <a:extLst>
              <a:ext uri="{FF2B5EF4-FFF2-40B4-BE49-F238E27FC236}">
                <a16:creationId xmlns:a16="http://schemas.microsoft.com/office/drawing/2014/main" id="{4CCEF37D-659C-0583-D930-95849358427A}"/>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BE45932B-F517-D9AA-A6C5-CB0DD2C41517}"/>
              </a:ext>
            </a:extLst>
          </p:cNvPr>
          <p:cNvSpPr>
            <a:spLocks noGrp="1"/>
          </p:cNvSpPr>
          <p:nvPr>
            <p:ph type="sldNum" sz="quarter" idx="12"/>
          </p:nvPr>
        </p:nvSpPr>
        <p:spPr/>
        <p:txBody>
          <a:bodyPr/>
          <a:lstStyle/>
          <a:p>
            <a:fld id="{141F61CF-DB24-4801-8001-2E8B3C4F2AE0}" type="slidenum">
              <a:rPr lang="en-US" smtClean="0"/>
              <a:t>44</a:t>
            </a:fld>
            <a:endParaRPr lang="en-US"/>
          </a:p>
        </p:txBody>
      </p:sp>
    </p:spTree>
    <p:extLst>
      <p:ext uri="{BB962C8B-B14F-4D97-AF65-F5344CB8AC3E}">
        <p14:creationId xmlns:p14="http://schemas.microsoft.com/office/powerpoint/2010/main" val="1459739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22ADA-F3C9-FFDE-159F-90D5FE3B5061}"/>
              </a:ext>
            </a:extLst>
          </p:cNvPr>
          <p:cNvSpPr>
            <a:spLocks noGrp="1"/>
          </p:cNvSpPr>
          <p:nvPr>
            <p:ph type="title"/>
          </p:nvPr>
        </p:nvSpPr>
        <p:spPr/>
        <p:txBody>
          <a:bodyPr>
            <a:normAutofit fontScale="90000"/>
          </a:bodyPr>
          <a:lstStyle/>
          <a:p>
            <a:r>
              <a:rPr lang="en-US" noProof="0" dirty="0"/>
              <a:t>Results Monte Carlo Pi</a:t>
            </a:r>
          </a:p>
        </p:txBody>
      </p:sp>
      <p:sp>
        <p:nvSpPr>
          <p:cNvPr id="4" name="Date Placeholder 3">
            <a:extLst>
              <a:ext uri="{FF2B5EF4-FFF2-40B4-BE49-F238E27FC236}">
                <a16:creationId xmlns:a16="http://schemas.microsoft.com/office/drawing/2014/main" id="{DEC01A24-54FD-F0DA-D305-DD62370C3D6F}"/>
              </a:ext>
            </a:extLst>
          </p:cNvPr>
          <p:cNvSpPr>
            <a:spLocks noGrp="1"/>
          </p:cNvSpPr>
          <p:nvPr>
            <p:ph type="dt" sz="half" idx="10"/>
          </p:nvPr>
        </p:nvSpPr>
        <p:spPr/>
        <p:txBody>
          <a:bodyPr/>
          <a:lstStyle/>
          <a:p>
            <a:r>
              <a:rPr lang="en-US"/>
              <a:t>25th June 2025</a:t>
            </a:r>
          </a:p>
        </p:txBody>
      </p:sp>
      <p:sp>
        <p:nvSpPr>
          <p:cNvPr id="6" name="Footer Placeholder 5">
            <a:extLst>
              <a:ext uri="{FF2B5EF4-FFF2-40B4-BE49-F238E27FC236}">
                <a16:creationId xmlns:a16="http://schemas.microsoft.com/office/drawing/2014/main" id="{15676BD9-B7D2-9F3E-9EC3-F6A90B584F68}"/>
              </a:ext>
            </a:extLst>
          </p:cNvPr>
          <p:cNvSpPr>
            <a:spLocks noGrp="1"/>
          </p:cNvSpPr>
          <p:nvPr>
            <p:ph type="ftr" sz="quarter" idx="11"/>
          </p:nvPr>
        </p:nvSpPr>
        <p:spPr/>
        <p:txBody>
          <a:bodyPr/>
          <a:lstStyle/>
          <a:p>
            <a:r>
              <a:rPr lang="en-US"/>
              <a:t>ROSEN Technology and Research Center GmbH</a:t>
            </a:r>
          </a:p>
        </p:txBody>
      </p:sp>
      <p:sp>
        <p:nvSpPr>
          <p:cNvPr id="7" name="Slide Number Placeholder 6">
            <a:extLst>
              <a:ext uri="{FF2B5EF4-FFF2-40B4-BE49-F238E27FC236}">
                <a16:creationId xmlns:a16="http://schemas.microsoft.com/office/drawing/2014/main" id="{7C25169B-357F-13C4-49E2-9BCFEB4CB042}"/>
              </a:ext>
            </a:extLst>
          </p:cNvPr>
          <p:cNvSpPr>
            <a:spLocks noGrp="1"/>
          </p:cNvSpPr>
          <p:nvPr>
            <p:ph type="sldNum" sz="quarter" idx="12"/>
          </p:nvPr>
        </p:nvSpPr>
        <p:spPr/>
        <p:txBody>
          <a:bodyPr/>
          <a:lstStyle/>
          <a:p>
            <a:fld id="{141F61CF-DB24-4801-8001-2E8B3C4F2AE0}" type="slidenum">
              <a:rPr lang="en-US" smtClean="0"/>
              <a:t>45</a:t>
            </a:fld>
            <a:endParaRPr lang="en-US"/>
          </a:p>
        </p:txBody>
      </p:sp>
      <p:graphicFrame>
        <p:nvGraphicFramePr>
          <p:cNvPr id="8" name="Table 7">
            <a:extLst>
              <a:ext uri="{FF2B5EF4-FFF2-40B4-BE49-F238E27FC236}">
                <a16:creationId xmlns:a16="http://schemas.microsoft.com/office/drawing/2014/main" id="{F81CD03F-85E9-D8EC-CCC0-8DC11659D96F}"/>
              </a:ext>
            </a:extLst>
          </p:cNvPr>
          <p:cNvGraphicFramePr>
            <a:graphicFrameLocks noGrp="1"/>
          </p:cNvGraphicFramePr>
          <p:nvPr>
            <p:extLst>
              <p:ext uri="{D42A27DB-BD31-4B8C-83A1-F6EECF244321}">
                <p14:modId xmlns:p14="http://schemas.microsoft.com/office/powerpoint/2010/main" val="3314102261"/>
              </p:ext>
            </p:extLst>
          </p:nvPr>
        </p:nvGraphicFramePr>
        <p:xfrm>
          <a:off x="1981199" y="1228725"/>
          <a:ext cx="8229601" cy="4400550"/>
        </p:xfrm>
        <a:graphic>
          <a:graphicData uri="http://schemas.openxmlformats.org/drawingml/2006/table">
            <a:tbl>
              <a:tblPr firstRow="1" bandRow="1">
                <a:tableStyleId>{2D5ABB26-0587-4C30-8999-92F81FD0307C}</a:tableStyleId>
              </a:tblPr>
              <a:tblGrid>
                <a:gridCol w="2057399">
                  <a:extLst>
                    <a:ext uri="{9D8B030D-6E8A-4147-A177-3AD203B41FA5}">
                      <a16:colId xmlns:a16="http://schemas.microsoft.com/office/drawing/2014/main" val="2609348647"/>
                    </a:ext>
                  </a:extLst>
                </a:gridCol>
                <a:gridCol w="3086101">
                  <a:extLst>
                    <a:ext uri="{9D8B030D-6E8A-4147-A177-3AD203B41FA5}">
                      <a16:colId xmlns:a16="http://schemas.microsoft.com/office/drawing/2014/main" val="3689468824"/>
                    </a:ext>
                  </a:extLst>
                </a:gridCol>
                <a:gridCol w="3086101">
                  <a:extLst>
                    <a:ext uri="{9D8B030D-6E8A-4147-A177-3AD203B41FA5}">
                      <a16:colId xmlns:a16="http://schemas.microsoft.com/office/drawing/2014/main" val="2997939808"/>
                    </a:ext>
                  </a:extLst>
                </a:gridCol>
              </a:tblGrid>
              <a:tr h="304800">
                <a:tc>
                  <a:txBody>
                    <a:bodyPr/>
                    <a:lstStyle/>
                    <a:p>
                      <a:pPr algn="l" rtl="0" fontAlgn="ctr"/>
                      <a:r>
                        <a:rPr lang="en-US" sz="2000" b="1" u="none" strike="noStrike" dirty="0">
                          <a:solidFill>
                            <a:schemeClr val="bg1"/>
                          </a:solidFill>
                          <a:effectLst/>
                          <a:latin typeface="Trebuchet MS" panose="020B0603020202020204" pitchFamily="34" charset="0"/>
                        </a:rPr>
                        <a:t>Language </a:t>
                      </a:r>
                      <a:endParaRPr lang="en-US" sz="2000" b="1" i="0" u="none" strike="noStrike" dirty="0">
                        <a:solidFill>
                          <a:schemeClr val="bg1"/>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2911"/>
                    </a:solidFill>
                  </a:tcPr>
                </a:tc>
                <a:tc>
                  <a:txBody>
                    <a:bodyPr/>
                    <a:lstStyle/>
                    <a:p>
                      <a:pPr algn="l" rtl="0" fontAlgn="ctr"/>
                      <a:r>
                        <a:rPr lang="en-US" sz="2000" b="1" u="none" strike="noStrike" dirty="0">
                          <a:solidFill>
                            <a:schemeClr val="bg1"/>
                          </a:solidFill>
                          <a:effectLst/>
                          <a:latin typeface="Trebuchet MS" panose="020B0603020202020204" pitchFamily="34" charset="0"/>
                        </a:rPr>
                        <a:t>Norm. total energy </a:t>
                      </a:r>
                      <a:endParaRPr lang="en-US" sz="2000" b="1" i="0" u="none" strike="noStrike" dirty="0">
                        <a:solidFill>
                          <a:schemeClr val="bg1"/>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2911"/>
                    </a:solidFill>
                  </a:tcPr>
                </a:tc>
                <a:tc>
                  <a:txBody>
                    <a:bodyPr/>
                    <a:lstStyle/>
                    <a:p>
                      <a:pPr algn="l" rtl="0" fontAlgn="ctr"/>
                      <a:r>
                        <a:rPr lang="de-DE" sz="2000" b="1" i="0" u="none" strike="noStrike" dirty="0">
                          <a:solidFill>
                            <a:schemeClr val="bg1"/>
                          </a:solidFill>
                          <a:effectLst/>
                          <a:latin typeface="Trebuchet MS" panose="020B0603020202020204" pitchFamily="34" charset="0"/>
                        </a:rPr>
                        <a:t>Norm. RAM </a:t>
                      </a:r>
                      <a:r>
                        <a:rPr lang="de-DE" sz="2000" b="1" i="0" u="none" strike="noStrike" dirty="0" err="1">
                          <a:solidFill>
                            <a:schemeClr val="bg1"/>
                          </a:solidFill>
                          <a:effectLst/>
                          <a:latin typeface="Trebuchet MS" panose="020B0603020202020204" pitchFamily="34" charset="0"/>
                        </a:rPr>
                        <a:t>energy</a:t>
                      </a:r>
                      <a:endParaRPr lang="en-US" sz="2000" b="1" i="0" u="none" strike="noStrike" dirty="0">
                        <a:solidFill>
                          <a:schemeClr val="bg1"/>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2911"/>
                    </a:solidFill>
                  </a:tcPr>
                </a:tc>
                <a:extLst>
                  <a:ext uri="{0D108BD9-81ED-4DB2-BD59-A6C34878D82A}">
                    <a16:rowId xmlns:a16="http://schemas.microsoft.com/office/drawing/2014/main" val="1084477424"/>
                  </a:ext>
                </a:extLst>
              </a:tr>
              <a:tr h="304800">
                <a:tc>
                  <a:txBody>
                    <a:bodyPr/>
                    <a:lstStyle/>
                    <a:p>
                      <a:pPr algn="l" rtl="0" fontAlgn="ctr"/>
                      <a:r>
                        <a:rPr lang="en-US" sz="2000" u="none" strike="noStrike" dirty="0">
                          <a:effectLst/>
                          <a:latin typeface="Trebuchet MS" panose="020B0603020202020204" pitchFamily="34" charset="0"/>
                        </a:rPr>
                        <a:t>C++</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1.06</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0.55</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4483992"/>
                  </a:ext>
                </a:extLst>
              </a:tr>
              <a:tr h="304800">
                <a:tc>
                  <a:txBody>
                    <a:bodyPr/>
                    <a:lstStyle/>
                    <a:p>
                      <a:pPr algn="l" rtl="0" fontAlgn="ctr"/>
                      <a:r>
                        <a:rPr lang="en-US" sz="2000" u="none" strike="noStrike" dirty="0">
                          <a:effectLst/>
                          <a:latin typeface="Trebuchet MS" panose="020B0603020202020204" pitchFamily="34" charset="0"/>
                        </a:rPr>
                        <a:t>C++ with ranges</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1.12</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0</a:t>
                      </a:r>
                      <a:r>
                        <a:rPr lang="en-US" sz="2000" b="0" i="0" u="none" strike="noStrike" dirty="0">
                          <a:solidFill>
                            <a:srgbClr val="000000"/>
                          </a:solidFill>
                          <a:effectLst/>
                          <a:latin typeface="Trebuchet MS" panose="020B0603020202020204" pitchFamily="34" charset="0"/>
                        </a:rPr>
                        <a:t>.59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084313"/>
                  </a:ext>
                </a:extLst>
              </a:tr>
              <a:tr h="304800">
                <a:tc>
                  <a:txBody>
                    <a:bodyPr/>
                    <a:lstStyle/>
                    <a:p>
                      <a:pPr algn="l" rtl="0" fontAlgn="ctr"/>
                      <a:r>
                        <a:rPr lang="en-US" sz="2000" u="none" strike="noStrike">
                          <a:effectLst/>
                          <a:latin typeface="Trebuchet MS" panose="020B0603020202020204" pitchFamily="34" charset="0"/>
                        </a:rPr>
                        <a:t>C</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1.24</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0.65</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8892570"/>
                  </a:ext>
                </a:extLst>
              </a:tr>
              <a:tr h="304800">
                <a:tc>
                  <a:txBody>
                    <a:bodyPr/>
                    <a:lstStyle/>
                    <a:p>
                      <a:pPr algn="l" rtl="0" fontAlgn="ctr"/>
                      <a:r>
                        <a:rPr lang="en-US" sz="2000" u="none" strike="noStrike" dirty="0">
                          <a:effectLst/>
                          <a:latin typeface="Trebuchet MS" panose="020B0603020202020204" pitchFamily="34" charset="0"/>
                        </a:rPr>
                        <a:t>Rust</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1.00</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0</a:t>
                      </a:r>
                      <a:r>
                        <a:rPr lang="en-US" sz="2000" b="0" i="0" u="none" strike="noStrike" dirty="0">
                          <a:solidFill>
                            <a:srgbClr val="000000"/>
                          </a:solidFill>
                          <a:effectLst/>
                          <a:latin typeface="Trebuchet MS" panose="020B0603020202020204" pitchFamily="34" charset="0"/>
                        </a:rPr>
                        <a:t>.52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8329269"/>
                  </a:ext>
                </a:extLst>
              </a:tr>
              <a:tr h="304800">
                <a:tc>
                  <a:txBody>
                    <a:bodyPr/>
                    <a:lstStyle/>
                    <a:p>
                      <a:pPr algn="l" rtl="0" fontAlgn="ctr"/>
                      <a:r>
                        <a:rPr lang="en-US" sz="2000" u="none" strike="noStrike">
                          <a:effectLst/>
                          <a:latin typeface="Trebuchet MS" panose="020B0603020202020204" pitchFamily="34" charset="0"/>
                        </a:rPr>
                        <a:t>D</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1.53</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0</a:t>
                      </a:r>
                      <a:r>
                        <a:rPr lang="en-US" sz="2000" b="0" i="0" u="none" strike="noStrike" dirty="0">
                          <a:solidFill>
                            <a:srgbClr val="000000"/>
                          </a:solidFill>
                          <a:effectLst/>
                          <a:latin typeface="Trebuchet MS" panose="020B0603020202020204" pitchFamily="34" charset="0"/>
                        </a:rPr>
                        <a:t>.80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5775682"/>
                  </a:ext>
                </a:extLst>
              </a:tr>
              <a:tr h="304800">
                <a:tc>
                  <a:txBody>
                    <a:bodyPr/>
                    <a:lstStyle/>
                    <a:p>
                      <a:pPr algn="l" rtl="0" fontAlgn="ctr"/>
                      <a:r>
                        <a:rPr lang="en-US" sz="2000" u="none" strike="noStrike">
                          <a:effectLst/>
                          <a:latin typeface="Trebuchet MS" panose="020B0603020202020204" pitchFamily="34" charset="0"/>
                        </a:rPr>
                        <a:t>Typescript</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1.17</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0</a:t>
                      </a:r>
                      <a:r>
                        <a:rPr lang="en-US" sz="2000" b="0" i="0" u="none" strike="noStrike" dirty="0">
                          <a:solidFill>
                            <a:srgbClr val="000000"/>
                          </a:solidFill>
                          <a:effectLst/>
                          <a:latin typeface="Trebuchet MS" panose="020B0603020202020204" pitchFamily="34" charset="0"/>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3252802"/>
                  </a:ext>
                </a:extLst>
              </a:tr>
              <a:tr h="304800">
                <a:tc>
                  <a:txBody>
                    <a:bodyPr/>
                    <a:lstStyle/>
                    <a:p>
                      <a:pPr algn="l" rtl="0" fontAlgn="ctr"/>
                      <a:r>
                        <a:rPr lang="en-US" sz="2000" u="none" strike="noStrike">
                          <a:effectLst/>
                          <a:latin typeface="Trebuchet MS" panose="020B0603020202020204" pitchFamily="34" charset="0"/>
                        </a:rPr>
                        <a:t>Kotlin</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1.38</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0</a:t>
                      </a:r>
                      <a:r>
                        <a:rPr lang="en-US" sz="2000" b="0" i="0" u="none" strike="noStrike" dirty="0">
                          <a:solidFill>
                            <a:srgbClr val="000000"/>
                          </a:solidFill>
                          <a:effectLst/>
                          <a:latin typeface="Trebuchet MS" panose="020B0603020202020204" pitchFamily="34" charset="0"/>
                        </a:rPr>
                        <a:t>.72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4028829"/>
                  </a:ext>
                </a:extLst>
              </a:tr>
              <a:tr h="304800">
                <a:tc>
                  <a:txBody>
                    <a:bodyPr/>
                    <a:lstStyle/>
                    <a:p>
                      <a:pPr algn="l" rtl="0" fontAlgn="ctr"/>
                      <a:r>
                        <a:rPr lang="en-US" sz="2000" u="none" strike="noStrike">
                          <a:effectLst/>
                          <a:latin typeface="Trebuchet MS" panose="020B0603020202020204" pitchFamily="34" charset="0"/>
                        </a:rPr>
                        <a:t>Python</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9.13</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3</a:t>
                      </a:r>
                      <a:r>
                        <a:rPr lang="en-US" sz="2000" b="0" i="0" u="none" strike="noStrike" dirty="0">
                          <a:solidFill>
                            <a:srgbClr val="000000"/>
                          </a:solidFill>
                          <a:effectLst/>
                          <a:latin typeface="Trebuchet MS" panose="020B060302020202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3249676"/>
                  </a:ext>
                </a:extLst>
              </a:tr>
              <a:tr h="304800">
                <a:tc>
                  <a:txBody>
                    <a:bodyPr/>
                    <a:lstStyle/>
                    <a:p>
                      <a:pPr algn="l" rtl="0" fontAlgn="ctr"/>
                      <a:r>
                        <a:rPr lang="en-US" sz="2000" u="none" strike="noStrike">
                          <a:effectLst/>
                          <a:latin typeface="Trebuchet MS" panose="020B0603020202020204" pitchFamily="34" charset="0"/>
                        </a:rPr>
                        <a:t>Ruby</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4.35</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1</a:t>
                      </a:r>
                      <a:r>
                        <a:rPr lang="en-US" sz="2000" b="0" i="0" u="none" strike="noStrike" dirty="0">
                          <a:solidFill>
                            <a:srgbClr val="000000"/>
                          </a:solidFill>
                          <a:effectLst/>
                          <a:latin typeface="Trebuchet MS" panose="020B0603020202020204" pitchFamily="34" charset="0"/>
                        </a:rPr>
                        <a:t>.65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1629666"/>
                  </a:ext>
                </a:extLst>
              </a:tr>
              <a:tr h="304800">
                <a:tc>
                  <a:txBody>
                    <a:bodyPr/>
                    <a:lstStyle/>
                    <a:p>
                      <a:pPr algn="l" rtl="0" fontAlgn="ctr"/>
                      <a:r>
                        <a:rPr lang="en-US" sz="2000" u="none" strike="noStrike" dirty="0">
                          <a:effectLst/>
                          <a:latin typeface="Trebuchet MS" panose="020B0603020202020204" pitchFamily="34" charset="0"/>
                        </a:rPr>
                        <a:t>Lua</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2.50</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u="none" strike="noStrike" dirty="0">
                          <a:effectLst/>
                          <a:latin typeface="Trebuchet MS" panose="020B0603020202020204" pitchFamily="34" charset="0"/>
                        </a:rPr>
                        <a:t>1</a:t>
                      </a:r>
                      <a:r>
                        <a:rPr lang="en-US" sz="2000" u="none" strike="noStrike" dirty="0">
                          <a:effectLst/>
                          <a:latin typeface="Trebuchet MS" panose="020B0603020202020204" pitchFamily="34" charset="0"/>
                        </a:rPr>
                        <a:t>.31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6450571"/>
                  </a:ext>
                </a:extLst>
              </a:tr>
              <a:tr h="304800">
                <a:tc>
                  <a:txBody>
                    <a:bodyPr/>
                    <a:lstStyle/>
                    <a:p>
                      <a:pPr algn="l" rtl="0" fontAlgn="ctr"/>
                      <a:r>
                        <a:rPr lang="en-US" sz="2000" u="none" strike="noStrike" dirty="0">
                          <a:effectLst/>
                          <a:latin typeface="Trebuchet MS" panose="020B0603020202020204" pitchFamily="34" charset="0"/>
                        </a:rPr>
                        <a:t>Elixir</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4.62</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1</a:t>
                      </a:r>
                      <a:r>
                        <a:rPr lang="en-US" sz="2000" b="0" i="0" u="none" strike="noStrike" dirty="0">
                          <a:solidFill>
                            <a:srgbClr val="000000"/>
                          </a:solidFill>
                          <a:effectLst/>
                          <a:latin typeface="Trebuchet MS" panose="020B0603020202020204" pitchFamily="34" charset="0"/>
                        </a:rPr>
                        <a:t>.78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4345140"/>
                  </a:ext>
                </a:extLst>
              </a:tr>
              <a:tr h="304800">
                <a:tc>
                  <a:txBody>
                    <a:bodyPr/>
                    <a:lstStyle/>
                    <a:p>
                      <a:pPr algn="l" rtl="0" fontAlgn="ctr"/>
                      <a:r>
                        <a:rPr lang="en-US" sz="2000" u="none" strike="noStrike">
                          <a:effectLst/>
                          <a:latin typeface="Trebuchet MS" panose="020B0603020202020204" pitchFamily="34" charset="0"/>
                        </a:rPr>
                        <a:t>Java</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2.02</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1</a:t>
                      </a:r>
                      <a:r>
                        <a:rPr lang="en-US" sz="2000" b="0" i="0" u="none" strike="noStrike" dirty="0">
                          <a:solidFill>
                            <a:srgbClr val="000000"/>
                          </a:solidFill>
                          <a:effectLst/>
                          <a:latin typeface="Trebuchet MS" panose="020B0603020202020204" pitchFamily="34" charset="0"/>
                        </a:rPr>
                        <a:t>.06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614136"/>
                  </a:ext>
                </a:extLst>
              </a:tr>
              <a:tr h="304800">
                <a:tc>
                  <a:txBody>
                    <a:bodyPr/>
                    <a:lstStyle/>
                    <a:p>
                      <a:pPr algn="l" rtl="0" fontAlgn="ctr"/>
                      <a:r>
                        <a:rPr lang="en-US" sz="2000" u="none" strike="noStrike">
                          <a:effectLst/>
                          <a:latin typeface="Trebuchet MS" panose="020B0603020202020204" pitchFamily="34" charset="0"/>
                        </a:rPr>
                        <a:t>C#</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4.65</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1</a:t>
                      </a:r>
                      <a:r>
                        <a:rPr lang="en-US" sz="2000" b="0" i="0" u="none" strike="noStrike" dirty="0">
                          <a:solidFill>
                            <a:srgbClr val="000000"/>
                          </a:solidFill>
                          <a:effectLst/>
                          <a:latin typeface="Trebuchet MS" panose="020B0603020202020204" pitchFamily="34" charset="0"/>
                        </a:rPr>
                        <a:t>.62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9660426"/>
                  </a:ext>
                </a:extLst>
              </a:tr>
            </a:tbl>
          </a:graphicData>
        </a:graphic>
      </p:graphicFrame>
    </p:spTree>
    <p:extLst>
      <p:ext uri="{BB962C8B-B14F-4D97-AF65-F5344CB8AC3E}">
        <p14:creationId xmlns:p14="http://schemas.microsoft.com/office/powerpoint/2010/main" val="2035047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DE016-30F2-6BC9-0C54-0C65A0ACEF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D9F97-948E-3523-5D01-DBEB3CE54531}"/>
              </a:ext>
            </a:extLst>
          </p:cNvPr>
          <p:cNvSpPr>
            <a:spLocks noGrp="1"/>
          </p:cNvSpPr>
          <p:nvPr>
            <p:ph type="title"/>
          </p:nvPr>
        </p:nvSpPr>
        <p:spPr/>
        <p:txBody>
          <a:bodyPr>
            <a:normAutofit fontScale="90000"/>
          </a:bodyPr>
          <a:lstStyle/>
          <a:p>
            <a:r>
              <a:rPr lang="en-US" noProof="0" dirty="0"/>
              <a:t>Results </a:t>
            </a:r>
            <a:r>
              <a:rPr lang="en-US" dirty="0"/>
              <a:t>Monte Carlo Pi</a:t>
            </a:r>
            <a:endParaRPr lang="en-US" noProof="0" dirty="0"/>
          </a:p>
        </p:txBody>
      </p:sp>
      <p:pic>
        <p:nvPicPr>
          <p:cNvPr id="5" name="Content Placeholder 4">
            <a:extLst>
              <a:ext uri="{FF2B5EF4-FFF2-40B4-BE49-F238E27FC236}">
                <a16:creationId xmlns:a16="http://schemas.microsoft.com/office/drawing/2014/main" id="{AA3A352C-3488-3E1E-A084-7CBDF4B01E9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334102" y="1032366"/>
            <a:ext cx="7523797" cy="5029200"/>
          </a:xfrm>
        </p:spPr>
      </p:pic>
      <p:sp>
        <p:nvSpPr>
          <p:cNvPr id="3" name="Date Placeholder 2">
            <a:extLst>
              <a:ext uri="{FF2B5EF4-FFF2-40B4-BE49-F238E27FC236}">
                <a16:creationId xmlns:a16="http://schemas.microsoft.com/office/drawing/2014/main" id="{633DCD22-70BD-07F3-8451-B9B38359FD8B}"/>
              </a:ext>
            </a:extLst>
          </p:cNvPr>
          <p:cNvSpPr>
            <a:spLocks noGrp="1"/>
          </p:cNvSpPr>
          <p:nvPr>
            <p:ph type="dt" sz="half" idx="10"/>
          </p:nvPr>
        </p:nvSpPr>
        <p:spPr/>
        <p:txBody>
          <a:bodyPr/>
          <a:lstStyle/>
          <a:p>
            <a:r>
              <a:rPr lang="en-US"/>
              <a:t>25th June 2025</a:t>
            </a:r>
          </a:p>
        </p:txBody>
      </p:sp>
      <p:sp>
        <p:nvSpPr>
          <p:cNvPr id="4" name="Footer Placeholder 3">
            <a:extLst>
              <a:ext uri="{FF2B5EF4-FFF2-40B4-BE49-F238E27FC236}">
                <a16:creationId xmlns:a16="http://schemas.microsoft.com/office/drawing/2014/main" id="{CD585AA3-43AF-CB46-3686-FA37221BA7E7}"/>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B20AF0D8-E670-89C4-5AE0-8AAE73833834}"/>
              </a:ext>
            </a:extLst>
          </p:cNvPr>
          <p:cNvSpPr>
            <a:spLocks noGrp="1"/>
          </p:cNvSpPr>
          <p:nvPr>
            <p:ph type="sldNum" sz="quarter" idx="12"/>
          </p:nvPr>
        </p:nvSpPr>
        <p:spPr/>
        <p:txBody>
          <a:bodyPr/>
          <a:lstStyle/>
          <a:p>
            <a:fld id="{141F61CF-DB24-4801-8001-2E8B3C4F2AE0}" type="slidenum">
              <a:rPr lang="en-US" smtClean="0"/>
              <a:t>46</a:t>
            </a:fld>
            <a:endParaRPr lang="en-US"/>
          </a:p>
        </p:txBody>
      </p:sp>
    </p:spTree>
    <p:extLst>
      <p:ext uri="{BB962C8B-B14F-4D97-AF65-F5344CB8AC3E}">
        <p14:creationId xmlns:p14="http://schemas.microsoft.com/office/powerpoint/2010/main" val="3674452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BEFC1-7FED-BB4B-76B7-0F32E2C36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875744-5507-1ADD-B79E-3D3B2AD0B0FE}"/>
              </a:ext>
            </a:extLst>
          </p:cNvPr>
          <p:cNvSpPr>
            <a:spLocks noGrp="1"/>
          </p:cNvSpPr>
          <p:nvPr>
            <p:ph type="title"/>
          </p:nvPr>
        </p:nvSpPr>
        <p:spPr/>
        <p:txBody>
          <a:bodyPr>
            <a:normAutofit fontScale="90000"/>
          </a:bodyPr>
          <a:lstStyle/>
          <a:p>
            <a:r>
              <a:rPr lang="en-US" noProof="0" dirty="0"/>
              <a:t>Results </a:t>
            </a:r>
            <a:r>
              <a:rPr lang="en-US" dirty="0"/>
              <a:t>Adler32</a:t>
            </a:r>
            <a:endParaRPr lang="en-US" noProof="0" dirty="0"/>
          </a:p>
        </p:txBody>
      </p:sp>
      <p:pic>
        <p:nvPicPr>
          <p:cNvPr id="5" name="Content Placeholder 4">
            <a:extLst>
              <a:ext uri="{FF2B5EF4-FFF2-40B4-BE49-F238E27FC236}">
                <a16:creationId xmlns:a16="http://schemas.microsoft.com/office/drawing/2014/main" id="{928BA45B-E9EE-85BC-B930-C99F9ACCAE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430790" y="1056430"/>
            <a:ext cx="7330421" cy="5029200"/>
          </a:xfrm>
        </p:spPr>
      </p:pic>
      <p:sp>
        <p:nvSpPr>
          <p:cNvPr id="3" name="Date Placeholder 2">
            <a:extLst>
              <a:ext uri="{FF2B5EF4-FFF2-40B4-BE49-F238E27FC236}">
                <a16:creationId xmlns:a16="http://schemas.microsoft.com/office/drawing/2014/main" id="{FABFB0D1-692F-D1D8-AE8F-A9F4946221E2}"/>
              </a:ext>
            </a:extLst>
          </p:cNvPr>
          <p:cNvSpPr>
            <a:spLocks noGrp="1"/>
          </p:cNvSpPr>
          <p:nvPr>
            <p:ph type="dt" sz="half" idx="10"/>
          </p:nvPr>
        </p:nvSpPr>
        <p:spPr/>
        <p:txBody>
          <a:bodyPr/>
          <a:lstStyle/>
          <a:p>
            <a:r>
              <a:rPr lang="en-US"/>
              <a:t>25th June 2025</a:t>
            </a:r>
          </a:p>
        </p:txBody>
      </p:sp>
      <p:sp>
        <p:nvSpPr>
          <p:cNvPr id="4" name="Footer Placeholder 3">
            <a:extLst>
              <a:ext uri="{FF2B5EF4-FFF2-40B4-BE49-F238E27FC236}">
                <a16:creationId xmlns:a16="http://schemas.microsoft.com/office/drawing/2014/main" id="{E5CA97D5-C68A-9A37-4469-BDE61AE99100}"/>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17270F40-8078-9123-656E-503AFE282584}"/>
              </a:ext>
            </a:extLst>
          </p:cNvPr>
          <p:cNvSpPr>
            <a:spLocks noGrp="1"/>
          </p:cNvSpPr>
          <p:nvPr>
            <p:ph type="sldNum" sz="quarter" idx="12"/>
          </p:nvPr>
        </p:nvSpPr>
        <p:spPr/>
        <p:txBody>
          <a:bodyPr/>
          <a:lstStyle/>
          <a:p>
            <a:fld id="{141F61CF-DB24-4801-8001-2E8B3C4F2AE0}" type="slidenum">
              <a:rPr lang="en-US" smtClean="0"/>
              <a:t>47</a:t>
            </a:fld>
            <a:endParaRPr lang="en-US"/>
          </a:p>
        </p:txBody>
      </p:sp>
    </p:spTree>
    <p:extLst>
      <p:ext uri="{BB962C8B-B14F-4D97-AF65-F5344CB8AC3E}">
        <p14:creationId xmlns:p14="http://schemas.microsoft.com/office/powerpoint/2010/main" val="1595817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1112B-1208-6048-80BA-A36A459CB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B53FB1-3974-CC74-0AA5-DF30CAA1D087}"/>
              </a:ext>
            </a:extLst>
          </p:cNvPr>
          <p:cNvSpPr>
            <a:spLocks noGrp="1"/>
          </p:cNvSpPr>
          <p:nvPr>
            <p:ph type="title"/>
          </p:nvPr>
        </p:nvSpPr>
        <p:spPr/>
        <p:txBody>
          <a:bodyPr>
            <a:normAutofit fontScale="90000"/>
          </a:bodyPr>
          <a:lstStyle/>
          <a:p>
            <a:r>
              <a:rPr lang="en-US" noProof="0" dirty="0"/>
              <a:t>Results Adler32</a:t>
            </a:r>
          </a:p>
        </p:txBody>
      </p:sp>
      <p:sp>
        <p:nvSpPr>
          <p:cNvPr id="4" name="Date Placeholder 3">
            <a:extLst>
              <a:ext uri="{FF2B5EF4-FFF2-40B4-BE49-F238E27FC236}">
                <a16:creationId xmlns:a16="http://schemas.microsoft.com/office/drawing/2014/main" id="{0FB4E62C-BB35-0041-93DE-2CBF1F45A14B}"/>
              </a:ext>
            </a:extLst>
          </p:cNvPr>
          <p:cNvSpPr>
            <a:spLocks noGrp="1"/>
          </p:cNvSpPr>
          <p:nvPr>
            <p:ph type="dt" sz="half" idx="10"/>
          </p:nvPr>
        </p:nvSpPr>
        <p:spPr/>
        <p:txBody>
          <a:bodyPr/>
          <a:lstStyle/>
          <a:p>
            <a:r>
              <a:rPr lang="en-US"/>
              <a:t>25th June 2025</a:t>
            </a:r>
          </a:p>
        </p:txBody>
      </p:sp>
      <p:sp>
        <p:nvSpPr>
          <p:cNvPr id="6" name="Footer Placeholder 5">
            <a:extLst>
              <a:ext uri="{FF2B5EF4-FFF2-40B4-BE49-F238E27FC236}">
                <a16:creationId xmlns:a16="http://schemas.microsoft.com/office/drawing/2014/main" id="{396A72BD-F6B3-FB05-C9CF-6EFDC7AB5FB4}"/>
              </a:ext>
            </a:extLst>
          </p:cNvPr>
          <p:cNvSpPr>
            <a:spLocks noGrp="1"/>
          </p:cNvSpPr>
          <p:nvPr>
            <p:ph type="ftr" sz="quarter" idx="11"/>
          </p:nvPr>
        </p:nvSpPr>
        <p:spPr/>
        <p:txBody>
          <a:bodyPr/>
          <a:lstStyle/>
          <a:p>
            <a:r>
              <a:rPr lang="en-US"/>
              <a:t>ROSEN Technology and Research Center GmbH</a:t>
            </a:r>
          </a:p>
        </p:txBody>
      </p:sp>
      <p:sp>
        <p:nvSpPr>
          <p:cNvPr id="7" name="Slide Number Placeholder 6">
            <a:extLst>
              <a:ext uri="{FF2B5EF4-FFF2-40B4-BE49-F238E27FC236}">
                <a16:creationId xmlns:a16="http://schemas.microsoft.com/office/drawing/2014/main" id="{AE207DA2-CF64-5670-7A63-FB42A62B7799}"/>
              </a:ext>
            </a:extLst>
          </p:cNvPr>
          <p:cNvSpPr>
            <a:spLocks noGrp="1"/>
          </p:cNvSpPr>
          <p:nvPr>
            <p:ph type="sldNum" sz="quarter" idx="12"/>
          </p:nvPr>
        </p:nvSpPr>
        <p:spPr/>
        <p:txBody>
          <a:bodyPr/>
          <a:lstStyle/>
          <a:p>
            <a:fld id="{141F61CF-DB24-4801-8001-2E8B3C4F2AE0}" type="slidenum">
              <a:rPr lang="en-US" smtClean="0"/>
              <a:t>48</a:t>
            </a:fld>
            <a:endParaRPr lang="en-US"/>
          </a:p>
        </p:txBody>
      </p:sp>
      <p:graphicFrame>
        <p:nvGraphicFramePr>
          <p:cNvPr id="8" name="Table 7">
            <a:extLst>
              <a:ext uri="{FF2B5EF4-FFF2-40B4-BE49-F238E27FC236}">
                <a16:creationId xmlns:a16="http://schemas.microsoft.com/office/drawing/2014/main" id="{5D68E513-E23E-D0D0-3B3A-0632E7BE9577}"/>
              </a:ext>
            </a:extLst>
          </p:cNvPr>
          <p:cNvGraphicFramePr>
            <a:graphicFrameLocks noGrp="1"/>
          </p:cNvGraphicFramePr>
          <p:nvPr>
            <p:extLst>
              <p:ext uri="{D42A27DB-BD31-4B8C-83A1-F6EECF244321}">
                <p14:modId xmlns:p14="http://schemas.microsoft.com/office/powerpoint/2010/main" val="2001258884"/>
              </p:ext>
            </p:extLst>
          </p:nvPr>
        </p:nvGraphicFramePr>
        <p:xfrm>
          <a:off x="1981199" y="1368791"/>
          <a:ext cx="8229601" cy="4120418"/>
        </p:xfrm>
        <a:graphic>
          <a:graphicData uri="http://schemas.openxmlformats.org/drawingml/2006/table">
            <a:tbl>
              <a:tblPr firstRow="1" bandRow="1">
                <a:tableStyleId>{2D5ABB26-0587-4C30-8999-92F81FD0307C}</a:tableStyleId>
              </a:tblPr>
              <a:tblGrid>
                <a:gridCol w="2057399">
                  <a:extLst>
                    <a:ext uri="{9D8B030D-6E8A-4147-A177-3AD203B41FA5}">
                      <a16:colId xmlns:a16="http://schemas.microsoft.com/office/drawing/2014/main" val="2609348647"/>
                    </a:ext>
                  </a:extLst>
                </a:gridCol>
                <a:gridCol w="3086101">
                  <a:extLst>
                    <a:ext uri="{9D8B030D-6E8A-4147-A177-3AD203B41FA5}">
                      <a16:colId xmlns:a16="http://schemas.microsoft.com/office/drawing/2014/main" val="3689468824"/>
                    </a:ext>
                  </a:extLst>
                </a:gridCol>
                <a:gridCol w="3086101">
                  <a:extLst>
                    <a:ext uri="{9D8B030D-6E8A-4147-A177-3AD203B41FA5}">
                      <a16:colId xmlns:a16="http://schemas.microsoft.com/office/drawing/2014/main" val="2997939808"/>
                    </a:ext>
                  </a:extLst>
                </a:gridCol>
              </a:tblGrid>
              <a:tr h="304800">
                <a:tc>
                  <a:txBody>
                    <a:bodyPr/>
                    <a:lstStyle/>
                    <a:p>
                      <a:pPr algn="l" rtl="0" fontAlgn="ctr"/>
                      <a:r>
                        <a:rPr lang="en-US" sz="2000" b="1" u="none" strike="noStrike" dirty="0">
                          <a:solidFill>
                            <a:schemeClr val="bg1"/>
                          </a:solidFill>
                          <a:effectLst/>
                          <a:latin typeface="Trebuchet MS" panose="020B0603020202020204" pitchFamily="34" charset="0"/>
                        </a:rPr>
                        <a:t>Language </a:t>
                      </a:r>
                      <a:endParaRPr lang="en-US" sz="2000" b="1" i="0" u="none" strike="noStrike" dirty="0">
                        <a:solidFill>
                          <a:schemeClr val="bg1"/>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2911"/>
                    </a:solidFill>
                  </a:tcPr>
                </a:tc>
                <a:tc>
                  <a:txBody>
                    <a:bodyPr/>
                    <a:lstStyle/>
                    <a:p>
                      <a:pPr algn="l" rtl="0" fontAlgn="ctr"/>
                      <a:r>
                        <a:rPr lang="en-US" sz="2000" b="1" u="none" strike="noStrike" dirty="0">
                          <a:solidFill>
                            <a:schemeClr val="bg1"/>
                          </a:solidFill>
                          <a:effectLst/>
                          <a:latin typeface="Trebuchet MS" panose="020B0603020202020204" pitchFamily="34" charset="0"/>
                        </a:rPr>
                        <a:t>Norm. total energy </a:t>
                      </a:r>
                      <a:endParaRPr lang="en-US" sz="2000" b="1" i="0" u="none" strike="noStrike" dirty="0">
                        <a:solidFill>
                          <a:schemeClr val="bg1"/>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2911"/>
                    </a:solidFill>
                  </a:tcPr>
                </a:tc>
                <a:tc>
                  <a:txBody>
                    <a:bodyPr/>
                    <a:lstStyle/>
                    <a:p>
                      <a:pPr algn="l" rtl="0" fontAlgn="ctr"/>
                      <a:r>
                        <a:rPr lang="de-DE" sz="2000" b="1" i="0" u="none" strike="noStrike" dirty="0">
                          <a:solidFill>
                            <a:schemeClr val="bg1"/>
                          </a:solidFill>
                          <a:effectLst/>
                          <a:latin typeface="Trebuchet MS" panose="020B0603020202020204" pitchFamily="34" charset="0"/>
                        </a:rPr>
                        <a:t>Norm. RAM </a:t>
                      </a:r>
                      <a:r>
                        <a:rPr lang="de-DE" sz="2000" b="1" i="0" u="none" strike="noStrike" dirty="0" err="1">
                          <a:solidFill>
                            <a:schemeClr val="bg1"/>
                          </a:solidFill>
                          <a:effectLst/>
                          <a:latin typeface="Trebuchet MS" panose="020B0603020202020204" pitchFamily="34" charset="0"/>
                        </a:rPr>
                        <a:t>energy</a:t>
                      </a:r>
                      <a:endParaRPr lang="en-US" sz="2000" b="1" i="0" u="none" strike="noStrike" dirty="0">
                        <a:solidFill>
                          <a:schemeClr val="bg1"/>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2911"/>
                    </a:solidFill>
                  </a:tcPr>
                </a:tc>
                <a:extLst>
                  <a:ext uri="{0D108BD9-81ED-4DB2-BD59-A6C34878D82A}">
                    <a16:rowId xmlns:a16="http://schemas.microsoft.com/office/drawing/2014/main" val="1084477424"/>
                  </a:ext>
                </a:extLst>
              </a:tr>
              <a:tr h="304800">
                <a:tc>
                  <a:txBody>
                    <a:bodyPr/>
                    <a:lstStyle/>
                    <a:p>
                      <a:pPr algn="l" rtl="0" fontAlgn="ctr"/>
                      <a:r>
                        <a:rPr lang="en-US" sz="2000" u="none" strike="noStrike" dirty="0">
                          <a:effectLst/>
                          <a:latin typeface="Trebuchet MS" panose="020B0603020202020204" pitchFamily="34" charset="0"/>
                        </a:rPr>
                        <a:t>C++</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1.00</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0.52</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4483992"/>
                  </a:ext>
                </a:extLst>
              </a:tr>
              <a:tr h="304800">
                <a:tc>
                  <a:txBody>
                    <a:bodyPr/>
                    <a:lstStyle/>
                    <a:p>
                      <a:pPr algn="l" rtl="0" fontAlgn="ctr"/>
                      <a:r>
                        <a:rPr lang="en-US" sz="2000" u="none" strike="noStrike" dirty="0">
                          <a:effectLst/>
                          <a:latin typeface="Trebuchet MS" panose="020B0603020202020204" pitchFamily="34" charset="0"/>
                        </a:rPr>
                        <a:t>C++ with ranges</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1.00</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0</a:t>
                      </a:r>
                      <a:r>
                        <a:rPr lang="en-US" sz="2000" b="0" i="0" u="none" strike="noStrike" dirty="0">
                          <a:solidFill>
                            <a:srgbClr val="000000"/>
                          </a:solidFill>
                          <a:effectLst/>
                          <a:latin typeface="Trebuchet MS" panose="020B0603020202020204" pitchFamily="34" charset="0"/>
                        </a:rPr>
                        <a:t>.53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084313"/>
                  </a:ext>
                </a:extLst>
              </a:tr>
              <a:tr h="304800">
                <a:tc>
                  <a:txBody>
                    <a:bodyPr/>
                    <a:lstStyle/>
                    <a:p>
                      <a:pPr algn="l" rtl="0" fontAlgn="ctr"/>
                      <a:r>
                        <a:rPr lang="en-US" sz="2000" u="none" strike="noStrike">
                          <a:effectLst/>
                          <a:latin typeface="Trebuchet MS" panose="020B0603020202020204" pitchFamily="34" charset="0"/>
                        </a:rPr>
                        <a:t>C</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1.72</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0.90</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8892570"/>
                  </a:ext>
                </a:extLst>
              </a:tr>
              <a:tr h="304800">
                <a:tc>
                  <a:txBody>
                    <a:bodyPr/>
                    <a:lstStyle/>
                    <a:p>
                      <a:pPr algn="l" rtl="0" fontAlgn="ctr"/>
                      <a:r>
                        <a:rPr lang="en-US" sz="2000" u="none" strike="noStrike" dirty="0">
                          <a:effectLst/>
                          <a:latin typeface="Trebuchet MS" panose="020B0603020202020204" pitchFamily="34" charset="0"/>
                        </a:rPr>
                        <a:t>Rust</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1.07</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0</a:t>
                      </a:r>
                      <a:r>
                        <a:rPr lang="en-US" sz="2000" b="0" i="0" u="none" strike="noStrike" dirty="0">
                          <a:solidFill>
                            <a:srgbClr val="000000"/>
                          </a:solidFill>
                          <a:effectLst/>
                          <a:latin typeface="Trebuchet MS" panose="020B0603020202020204" pitchFamily="34" charset="0"/>
                        </a:rPr>
                        <a:t>.56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8329269"/>
                  </a:ext>
                </a:extLst>
              </a:tr>
              <a:tr h="304800">
                <a:tc>
                  <a:txBody>
                    <a:bodyPr/>
                    <a:lstStyle/>
                    <a:p>
                      <a:pPr algn="l" rtl="0" fontAlgn="ctr"/>
                      <a:r>
                        <a:rPr lang="en-US" sz="2000" u="none" strike="noStrike">
                          <a:effectLst/>
                          <a:latin typeface="Trebuchet MS" panose="020B0603020202020204" pitchFamily="34" charset="0"/>
                        </a:rPr>
                        <a:t>D</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1.66</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0</a:t>
                      </a:r>
                      <a:r>
                        <a:rPr lang="en-US" sz="2000" b="0" i="0" u="none" strike="noStrike" dirty="0">
                          <a:solidFill>
                            <a:srgbClr val="000000"/>
                          </a:solidFill>
                          <a:effectLst/>
                          <a:latin typeface="Trebuchet MS" panose="020B0603020202020204" pitchFamily="34" charset="0"/>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5775682"/>
                  </a:ext>
                </a:extLst>
              </a:tr>
              <a:tr h="304800">
                <a:tc>
                  <a:txBody>
                    <a:bodyPr/>
                    <a:lstStyle/>
                    <a:p>
                      <a:pPr algn="l" rtl="0" fontAlgn="ctr"/>
                      <a:r>
                        <a:rPr lang="en-US" sz="2000" u="none" strike="noStrike">
                          <a:effectLst/>
                          <a:latin typeface="Trebuchet MS" panose="020B0603020202020204" pitchFamily="34" charset="0"/>
                        </a:rPr>
                        <a:t>Typescript</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1.88</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0</a:t>
                      </a:r>
                      <a:r>
                        <a:rPr lang="en-US" sz="2000" b="0" i="0" u="none" strike="noStrike" dirty="0">
                          <a:solidFill>
                            <a:srgbClr val="000000"/>
                          </a:solidFill>
                          <a:effectLst/>
                          <a:latin typeface="Trebuchet MS" panose="020B0603020202020204" pitchFamily="34" charset="0"/>
                        </a:rPr>
                        <a:t>.98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3252802"/>
                  </a:ext>
                </a:extLst>
              </a:tr>
              <a:tr h="304800">
                <a:tc>
                  <a:txBody>
                    <a:bodyPr/>
                    <a:lstStyle/>
                    <a:p>
                      <a:pPr algn="l" rtl="0" fontAlgn="ctr"/>
                      <a:r>
                        <a:rPr lang="en-US" sz="2000" u="none" strike="noStrike">
                          <a:effectLst/>
                          <a:latin typeface="Trebuchet MS" panose="020B0603020202020204" pitchFamily="34" charset="0"/>
                        </a:rPr>
                        <a:t>Kotlin</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2.04</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1</a:t>
                      </a:r>
                      <a:r>
                        <a:rPr lang="en-US" sz="2000" b="0" i="0" u="none" strike="noStrike" dirty="0">
                          <a:solidFill>
                            <a:srgbClr val="000000"/>
                          </a:solidFill>
                          <a:effectLst/>
                          <a:latin typeface="Trebuchet MS" panose="020B0603020202020204" pitchFamily="34" charset="0"/>
                        </a:rPr>
                        <a:t>.07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4028829"/>
                  </a:ext>
                </a:extLst>
              </a:tr>
              <a:tr h="304800">
                <a:tc>
                  <a:txBody>
                    <a:bodyPr/>
                    <a:lstStyle/>
                    <a:p>
                      <a:pPr algn="l" rtl="0" fontAlgn="ctr"/>
                      <a:r>
                        <a:rPr lang="en-US" sz="2000" u="none" strike="noStrike">
                          <a:effectLst/>
                          <a:latin typeface="Trebuchet MS" panose="020B0603020202020204" pitchFamily="34" charset="0"/>
                        </a:rPr>
                        <a:t>Python</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8.83</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3</a:t>
                      </a:r>
                      <a:r>
                        <a:rPr lang="en-US" sz="2000" b="0" i="0" u="none" strike="noStrike" dirty="0">
                          <a:solidFill>
                            <a:srgbClr val="000000"/>
                          </a:solidFill>
                          <a:effectLst/>
                          <a:latin typeface="Trebuchet MS" panose="020B0603020202020204" pitchFamily="34" charset="0"/>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3249676"/>
                  </a:ext>
                </a:extLst>
              </a:tr>
              <a:tr h="348518">
                <a:tc>
                  <a:txBody>
                    <a:bodyPr/>
                    <a:lstStyle/>
                    <a:p>
                      <a:pPr algn="l" rtl="0" fontAlgn="ctr"/>
                      <a:r>
                        <a:rPr lang="en-US" sz="2000" u="none" strike="noStrike">
                          <a:effectLst/>
                          <a:latin typeface="Trebuchet MS" panose="020B0603020202020204" pitchFamily="34" charset="0"/>
                        </a:rPr>
                        <a:t>Ruby</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8.83</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3</a:t>
                      </a:r>
                      <a:r>
                        <a:rPr lang="en-US" sz="2000" b="0" i="0" u="none" strike="noStrike" dirty="0">
                          <a:solidFill>
                            <a:srgbClr val="000000"/>
                          </a:solidFill>
                          <a:effectLst/>
                          <a:latin typeface="Trebuchet MS" panose="020B0603020202020204" pitchFamily="34" charset="0"/>
                        </a:rPr>
                        <a:t>.01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1629666"/>
                  </a:ext>
                </a:extLst>
              </a:tr>
              <a:tr h="304800">
                <a:tc>
                  <a:txBody>
                    <a:bodyPr/>
                    <a:lstStyle/>
                    <a:p>
                      <a:pPr algn="l" rtl="0" fontAlgn="ctr"/>
                      <a:r>
                        <a:rPr lang="en-US" sz="2000" u="none" strike="noStrike" dirty="0">
                          <a:effectLst/>
                          <a:latin typeface="Trebuchet MS" panose="020B0603020202020204" pitchFamily="34" charset="0"/>
                        </a:rPr>
                        <a:t>Lua</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8.43</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u="none" strike="noStrike" dirty="0">
                          <a:effectLst/>
                          <a:latin typeface="Trebuchet MS" panose="020B0603020202020204" pitchFamily="34" charset="0"/>
                        </a:rPr>
                        <a:t>3.08</a:t>
                      </a:r>
                      <a:endParaRPr lang="en-US" sz="2000" u="none" strike="noStrike" dirty="0">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6450571"/>
                  </a:ext>
                </a:extLst>
              </a:tr>
              <a:tr h="304800">
                <a:tc>
                  <a:txBody>
                    <a:bodyPr/>
                    <a:lstStyle/>
                    <a:p>
                      <a:pPr algn="l" rtl="0" fontAlgn="ctr"/>
                      <a:r>
                        <a:rPr lang="en-US" sz="2000" u="none" strike="noStrike" dirty="0">
                          <a:effectLst/>
                          <a:latin typeface="Trebuchet MS" panose="020B0603020202020204" pitchFamily="34" charset="0"/>
                        </a:rPr>
                        <a:t>Java</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3.74</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1.43</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614136"/>
                  </a:ext>
                </a:extLst>
              </a:tr>
              <a:tr h="304800">
                <a:tc>
                  <a:txBody>
                    <a:bodyPr/>
                    <a:lstStyle/>
                    <a:p>
                      <a:pPr algn="l" rtl="0" fontAlgn="ctr"/>
                      <a:r>
                        <a:rPr lang="en-US" sz="2000" u="none" strike="noStrike">
                          <a:effectLst/>
                          <a:latin typeface="Trebuchet MS" panose="020B0603020202020204" pitchFamily="34" charset="0"/>
                        </a:rPr>
                        <a:t>C#</a:t>
                      </a:r>
                      <a:endParaRPr lang="en-US" sz="2000" b="0" i="0" u="none" strike="noStrike">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en-US" sz="2000" u="none" strike="noStrike" dirty="0">
                          <a:effectLst/>
                          <a:latin typeface="Trebuchet MS" panose="020B0603020202020204" pitchFamily="34" charset="0"/>
                        </a:rPr>
                        <a:t>3.91</a:t>
                      </a:r>
                      <a:endParaRPr lang="en-US" sz="2000" b="0" i="0" u="none" strike="noStrike" dirty="0">
                        <a:solidFill>
                          <a:srgbClr val="000000"/>
                        </a:solidFill>
                        <a:effectLst/>
                        <a:latin typeface="Trebuchet MS" panose="020B06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r" rtl="0" fontAlgn="ctr"/>
                      <a:r>
                        <a:rPr lang="de-DE" sz="2000" b="0" i="0" u="none" strike="noStrike" dirty="0">
                          <a:solidFill>
                            <a:srgbClr val="000000"/>
                          </a:solidFill>
                          <a:effectLst/>
                          <a:latin typeface="Trebuchet MS" panose="020B0603020202020204" pitchFamily="34" charset="0"/>
                        </a:rPr>
                        <a:t>1</a:t>
                      </a:r>
                      <a:r>
                        <a:rPr lang="en-US" sz="2000" b="0" i="0" u="none" strike="noStrike" dirty="0">
                          <a:solidFill>
                            <a:srgbClr val="000000"/>
                          </a:solidFill>
                          <a:effectLst/>
                          <a:latin typeface="Trebuchet MS" panose="020B0603020202020204" pitchFamily="34" charset="0"/>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9660426"/>
                  </a:ext>
                </a:extLst>
              </a:tr>
            </a:tbl>
          </a:graphicData>
        </a:graphic>
      </p:graphicFrame>
    </p:spTree>
    <p:extLst>
      <p:ext uri="{BB962C8B-B14F-4D97-AF65-F5344CB8AC3E}">
        <p14:creationId xmlns:p14="http://schemas.microsoft.com/office/powerpoint/2010/main" val="4120620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FD7C-F491-DD00-6A06-39304143B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03E19E-ADA7-412A-56D1-3A1F987CF677}"/>
              </a:ext>
            </a:extLst>
          </p:cNvPr>
          <p:cNvSpPr>
            <a:spLocks noGrp="1"/>
          </p:cNvSpPr>
          <p:nvPr>
            <p:ph type="title"/>
          </p:nvPr>
        </p:nvSpPr>
        <p:spPr/>
        <p:txBody>
          <a:bodyPr>
            <a:normAutofit fontScale="90000"/>
          </a:bodyPr>
          <a:lstStyle/>
          <a:p>
            <a:r>
              <a:rPr lang="en-US" noProof="0" dirty="0"/>
              <a:t>Results </a:t>
            </a:r>
            <a:r>
              <a:rPr lang="en-US" dirty="0"/>
              <a:t>Adler32</a:t>
            </a:r>
            <a:endParaRPr lang="en-US" noProof="0" dirty="0"/>
          </a:p>
        </p:txBody>
      </p:sp>
      <p:pic>
        <p:nvPicPr>
          <p:cNvPr id="5" name="Content Placeholder 4">
            <a:extLst>
              <a:ext uri="{FF2B5EF4-FFF2-40B4-BE49-F238E27FC236}">
                <a16:creationId xmlns:a16="http://schemas.microsoft.com/office/drawing/2014/main" id="{8EA92F93-AAB0-40D5-EB17-D71424E884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231189" y="1062584"/>
            <a:ext cx="7729621" cy="5029200"/>
          </a:xfrm>
        </p:spPr>
      </p:pic>
      <p:sp>
        <p:nvSpPr>
          <p:cNvPr id="3" name="Date Placeholder 2">
            <a:extLst>
              <a:ext uri="{FF2B5EF4-FFF2-40B4-BE49-F238E27FC236}">
                <a16:creationId xmlns:a16="http://schemas.microsoft.com/office/drawing/2014/main" id="{B721729B-7215-40E9-D8DF-9D0F9264B3E3}"/>
              </a:ext>
            </a:extLst>
          </p:cNvPr>
          <p:cNvSpPr>
            <a:spLocks noGrp="1"/>
          </p:cNvSpPr>
          <p:nvPr>
            <p:ph type="dt" sz="half" idx="10"/>
          </p:nvPr>
        </p:nvSpPr>
        <p:spPr/>
        <p:txBody>
          <a:bodyPr/>
          <a:lstStyle/>
          <a:p>
            <a:r>
              <a:rPr lang="en-US"/>
              <a:t>25th June 2025</a:t>
            </a:r>
          </a:p>
        </p:txBody>
      </p:sp>
      <p:sp>
        <p:nvSpPr>
          <p:cNvPr id="4" name="Footer Placeholder 3">
            <a:extLst>
              <a:ext uri="{FF2B5EF4-FFF2-40B4-BE49-F238E27FC236}">
                <a16:creationId xmlns:a16="http://schemas.microsoft.com/office/drawing/2014/main" id="{79EF1CC6-3B6F-F1E3-8112-08BE65CE7602}"/>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D6076B83-096F-54B5-A66E-5686309F1161}"/>
              </a:ext>
            </a:extLst>
          </p:cNvPr>
          <p:cNvSpPr>
            <a:spLocks noGrp="1"/>
          </p:cNvSpPr>
          <p:nvPr>
            <p:ph type="sldNum" sz="quarter" idx="12"/>
          </p:nvPr>
        </p:nvSpPr>
        <p:spPr/>
        <p:txBody>
          <a:bodyPr/>
          <a:lstStyle/>
          <a:p>
            <a:fld id="{141F61CF-DB24-4801-8001-2E8B3C4F2AE0}" type="slidenum">
              <a:rPr lang="en-US" smtClean="0"/>
              <a:t>49</a:t>
            </a:fld>
            <a:endParaRPr lang="en-US"/>
          </a:p>
        </p:txBody>
      </p:sp>
    </p:spTree>
    <p:extLst>
      <p:ext uri="{BB962C8B-B14F-4D97-AF65-F5344CB8AC3E}">
        <p14:creationId xmlns:p14="http://schemas.microsoft.com/office/powerpoint/2010/main" val="19609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9807CB-9EA6-D82E-A8C1-466C76C145DB}"/>
              </a:ext>
            </a:extLst>
          </p:cNvPr>
          <p:cNvSpPr>
            <a:spLocks noGrp="1"/>
          </p:cNvSpPr>
          <p:nvPr>
            <p:ph type="title"/>
          </p:nvPr>
        </p:nvSpPr>
        <p:spPr/>
        <p:txBody>
          <a:bodyPr>
            <a:normAutofit fontScale="90000"/>
          </a:bodyPr>
          <a:lstStyle/>
          <a:p>
            <a:r>
              <a:rPr lang="en-US" noProof="0" dirty="0"/>
              <a:t>Data Centers</a:t>
            </a:r>
          </a:p>
        </p:txBody>
      </p:sp>
      <p:sp>
        <p:nvSpPr>
          <p:cNvPr id="3" name="Content Placeholder 2">
            <a:extLst>
              <a:ext uri="{FF2B5EF4-FFF2-40B4-BE49-F238E27FC236}">
                <a16:creationId xmlns:a16="http://schemas.microsoft.com/office/drawing/2014/main" id="{8C1E43D7-15FD-60D8-3361-5B29B3A637E9}"/>
              </a:ext>
            </a:extLst>
          </p:cNvPr>
          <p:cNvSpPr>
            <a:spLocks noGrp="1"/>
          </p:cNvSpPr>
          <p:nvPr>
            <p:ph idx="1"/>
          </p:nvPr>
        </p:nvSpPr>
        <p:spPr/>
        <p:txBody>
          <a:bodyPr/>
          <a:lstStyle/>
          <a:p>
            <a:pPr marL="0" indent="0">
              <a:buNone/>
            </a:pPr>
            <a:r>
              <a:rPr lang="en-US" noProof="0" dirty="0"/>
              <a:t>Artificial intelligence and machine learning</a:t>
            </a:r>
          </a:p>
        </p:txBody>
      </p:sp>
      <p:sp>
        <p:nvSpPr>
          <p:cNvPr id="4" name="Date Placeholder 3">
            <a:extLst>
              <a:ext uri="{FF2B5EF4-FFF2-40B4-BE49-F238E27FC236}">
                <a16:creationId xmlns:a16="http://schemas.microsoft.com/office/drawing/2014/main" id="{9A7EC935-3B17-DC89-5C9B-6A57834018C1}"/>
              </a:ext>
            </a:extLst>
          </p:cNvPr>
          <p:cNvSpPr>
            <a:spLocks noGrp="1"/>
          </p:cNvSpPr>
          <p:nvPr>
            <p:ph type="dt" sz="half" idx="10"/>
          </p:nvPr>
        </p:nvSpPr>
        <p:spPr/>
        <p:txBody>
          <a:bodyPr/>
          <a:lstStyle/>
          <a:p>
            <a:r>
              <a:rPr lang="en-US"/>
              <a:t>25th June 2025</a:t>
            </a:r>
            <a:endParaRPr lang="en-US" dirty="0"/>
          </a:p>
        </p:txBody>
      </p:sp>
      <p:sp>
        <p:nvSpPr>
          <p:cNvPr id="5" name="Footer Placeholder 4">
            <a:extLst>
              <a:ext uri="{FF2B5EF4-FFF2-40B4-BE49-F238E27FC236}">
                <a16:creationId xmlns:a16="http://schemas.microsoft.com/office/drawing/2014/main" id="{268BACE3-48DE-5E9D-9C69-8DC4991D2A60}"/>
              </a:ext>
            </a:extLst>
          </p:cNvPr>
          <p:cNvSpPr>
            <a:spLocks noGrp="1"/>
          </p:cNvSpPr>
          <p:nvPr>
            <p:ph type="ftr" sz="quarter" idx="11"/>
          </p:nvPr>
        </p:nvSpPr>
        <p:spPr/>
        <p:txBody>
          <a:bodyPr/>
          <a:lstStyle/>
          <a:p>
            <a:r>
              <a:rPr lang="en-US"/>
              <a:t>ROSEN Technology and Research Center GmbH</a:t>
            </a:r>
            <a:endParaRPr lang="en-US" dirty="0"/>
          </a:p>
        </p:txBody>
      </p:sp>
      <p:sp>
        <p:nvSpPr>
          <p:cNvPr id="6" name="Slide Number Placeholder 5">
            <a:extLst>
              <a:ext uri="{FF2B5EF4-FFF2-40B4-BE49-F238E27FC236}">
                <a16:creationId xmlns:a16="http://schemas.microsoft.com/office/drawing/2014/main" id="{A1DBF36C-E99E-18ED-9A97-178CCD8BEE62}"/>
              </a:ext>
            </a:extLst>
          </p:cNvPr>
          <p:cNvSpPr>
            <a:spLocks noGrp="1"/>
          </p:cNvSpPr>
          <p:nvPr>
            <p:ph type="sldNum" sz="quarter" idx="12"/>
          </p:nvPr>
        </p:nvSpPr>
        <p:spPr/>
        <p:txBody>
          <a:bodyPr/>
          <a:lstStyle/>
          <a:p>
            <a:fld id="{141F61CF-DB24-4801-8001-2E8B3C4F2AE0}" type="slidenum">
              <a:rPr lang="en-US" smtClean="0"/>
              <a:t>5</a:t>
            </a:fld>
            <a:endParaRPr lang="en-US" dirty="0"/>
          </a:p>
        </p:txBody>
      </p:sp>
      <p:pic>
        <p:nvPicPr>
          <p:cNvPr id="1026" name="Picture 2" descr="Free artificial intelligence robot circuit illustration">
            <a:extLst>
              <a:ext uri="{FF2B5EF4-FFF2-40B4-BE49-F238E27FC236}">
                <a16:creationId xmlns:a16="http://schemas.microsoft.com/office/drawing/2014/main" id="{F4889C76-0B70-9D83-F186-13928A948E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97" b="7919"/>
          <a:stretch/>
        </p:blipFill>
        <p:spPr bwMode="auto">
          <a:xfrm>
            <a:off x="2183904" y="1591200"/>
            <a:ext cx="7824192" cy="43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151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7C5B-DDE5-BD77-D864-3AC2229F2FAD}"/>
              </a:ext>
            </a:extLst>
          </p:cNvPr>
          <p:cNvSpPr>
            <a:spLocks noGrp="1"/>
          </p:cNvSpPr>
          <p:nvPr>
            <p:ph type="ctrTitle"/>
          </p:nvPr>
        </p:nvSpPr>
        <p:spPr/>
        <p:txBody>
          <a:bodyPr/>
          <a:lstStyle/>
          <a:p>
            <a:r>
              <a:rPr lang="en-US" noProof="0" dirty="0"/>
              <a:t>Evaluation</a:t>
            </a:r>
          </a:p>
        </p:txBody>
      </p:sp>
    </p:spTree>
    <p:extLst>
      <p:ext uri="{BB962C8B-B14F-4D97-AF65-F5344CB8AC3E}">
        <p14:creationId xmlns:p14="http://schemas.microsoft.com/office/powerpoint/2010/main" val="2738352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6DD-928C-9EC5-5324-291C90BE00A4}"/>
              </a:ext>
            </a:extLst>
          </p:cNvPr>
          <p:cNvSpPr>
            <a:spLocks noGrp="1"/>
          </p:cNvSpPr>
          <p:nvPr>
            <p:ph type="title"/>
          </p:nvPr>
        </p:nvSpPr>
        <p:spPr/>
        <p:txBody>
          <a:bodyPr>
            <a:normAutofit fontScale="90000"/>
          </a:bodyPr>
          <a:lstStyle/>
          <a:p>
            <a:r>
              <a:rPr lang="en-US" noProof="0" dirty="0"/>
              <a:t>Evaluation</a:t>
            </a:r>
          </a:p>
        </p:txBody>
      </p:sp>
      <p:sp>
        <p:nvSpPr>
          <p:cNvPr id="3" name="Content Placeholder 2">
            <a:extLst>
              <a:ext uri="{FF2B5EF4-FFF2-40B4-BE49-F238E27FC236}">
                <a16:creationId xmlns:a16="http://schemas.microsoft.com/office/drawing/2014/main" id="{F176CD83-35EC-5515-EEC0-EFE4177AAA89}"/>
              </a:ext>
            </a:extLst>
          </p:cNvPr>
          <p:cNvSpPr>
            <a:spLocks noGrp="1"/>
          </p:cNvSpPr>
          <p:nvPr>
            <p:ph idx="1"/>
          </p:nvPr>
        </p:nvSpPr>
        <p:spPr/>
        <p:txBody>
          <a:bodyPr/>
          <a:lstStyle/>
          <a:p>
            <a:r>
              <a:rPr lang="en-US" noProof="0" dirty="0"/>
              <a:t>Duration is the main driver of energy consumption</a:t>
            </a:r>
          </a:p>
          <a:p>
            <a:r>
              <a:rPr lang="en-US" noProof="0" dirty="0"/>
              <a:t>RAM is a small contributing factor</a:t>
            </a:r>
          </a:p>
          <a:p>
            <a:endParaRPr lang="en-US" noProof="0" dirty="0"/>
          </a:p>
        </p:txBody>
      </p:sp>
      <p:sp>
        <p:nvSpPr>
          <p:cNvPr id="4" name="Date Placeholder 3">
            <a:extLst>
              <a:ext uri="{FF2B5EF4-FFF2-40B4-BE49-F238E27FC236}">
                <a16:creationId xmlns:a16="http://schemas.microsoft.com/office/drawing/2014/main" id="{75A04686-402C-3EBC-DE10-22E5E72492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197D91E-391A-0B5E-0CDA-04693D5AD71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324D931-D9F1-B991-4377-E85DB5EF8E30}"/>
              </a:ext>
            </a:extLst>
          </p:cNvPr>
          <p:cNvSpPr>
            <a:spLocks noGrp="1"/>
          </p:cNvSpPr>
          <p:nvPr>
            <p:ph type="sldNum" sz="quarter" idx="12"/>
          </p:nvPr>
        </p:nvSpPr>
        <p:spPr/>
        <p:txBody>
          <a:bodyPr/>
          <a:lstStyle/>
          <a:p>
            <a:fld id="{141F61CF-DB24-4801-8001-2E8B3C4F2AE0}" type="slidenum">
              <a:rPr lang="en-US" smtClean="0"/>
              <a:t>51</a:t>
            </a:fld>
            <a:endParaRPr lang="en-US"/>
          </a:p>
        </p:txBody>
      </p:sp>
    </p:spTree>
    <p:extLst>
      <p:ext uri="{BB962C8B-B14F-4D97-AF65-F5344CB8AC3E}">
        <p14:creationId xmlns:p14="http://schemas.microsoft.com/office/powerpoint/2010/main" val="2647346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6DD-928C-9EC5-5324-291C90BE00A4}"/>
              </a:ext>
            </a:extLst>
          </p:cNvPr>
          <p:cNvSpPr>
            <a:spLocks noGrp="1"/>
          </p:cNvSpPr>
          <p:nvPr>
            <p:ph type="title"/>
          </p:nvPr>
        </p:nvSpPr>
        <p:spPr/>
        <p:txBody>
          <a:bodyPr>
            <a:normAutofit fontScale="90000"/>
          </a:bodyPr>
          <a:lstStyle/>
          <a:p>
            <a:r>
              <a:rPr lang="en-US" noProof="0" dirty="0"/>
              <a:t>Evaluation</a:t>
            </a:r>
          </a:p>
        </p:txBody>
      </p:sp>
      <p:sp>
        <p:nvSpPr>
          <p:cNvPr id="3" name="Content Placeholder 2">
            <a:extLst>
              <a:ext uri="{FF2B5EF4-FFF2-40B4-BE49-F238E27FC236}">
                <a16:creationId xmlns:a16="http://schemas.microsoft.com/office/drawing/2014/main" id="{F176CD83-35EC-5515-EEC0-EFE4177AAA89}"/>
              </a:ext>
            </a:extLst>
          </p:cNvPr>
          <p:cNvSpPr>
            <a:spLocks noGrp="1"/>
          </p:cNvSpPr>
          <p:nvPr>
            <p:ph idx="1"/>
          </p:nvPr>
        </p:nvSpPr>
        <p:spPr/>
        <p:txBody>
          <a:bodyPr/>
          <a:lstStyle/>
          <a:p>
            <a:r>
              <a:rPr lang="en-US" noProof="0" dirty="0"/>
              <a:t>Duration is the main driver of energy consumption</a:t>
            </a:r>
          </a:p>
          <a:p>
            <a:r>
              <a:rPr lang="en-US" noProof="0" dirty="0"/>
              <a:t>RAM is a small contributing factor</a:t>
            </a:r>
          </a:p>
          <a:p>
            <a:r>
              <a:rPr lang="en-US" noProof="0" dirty="0"/>
              <a:t>Best energy footprint: C, C++</a:t>
            </a:r>
          </a:p>
          <a:p>
            <a:endParaRPr lang="en-US" noProof="0" dirty="0"/>
          </a:p>
        </p:txBody>
      </p:sp>
      <p:sp>
        <p:nvSpPr>
          <p:cNvPr id="4" name="Date Placeholder 3">
            <a:extLst>
              <a:ext uri="{FF2B5EF4-FFF2-40B4-BE49-F238E27FC236}">
                <a16:creationId xmlns:a16="http://schemas.microsoft.com/office/drawing/2014/main" id="{75A04686-402C-3EBC-DE10-22E5E72492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197D91E-391A-0B5E-0CDA-04693D5AD71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324D931-D9F1-B991-4377-E85DB5EF8E30}"/>
              </a:ext>
            </a:extLst>
          </p:cNvPr>
          <p:cNvSpPr>
            <a:spLocks noGrp="1"/>
          </p:cNvSpPr>
          <p:nvPr>
            <p:ph type="sldNum" sz="quarter" idx="12"/>
          </p:nvPr>
        </p:nvSpPr>
        <p:spPr/>
        <p:txBody>
          <a:bodyPr/>
          <a:lstStyle/>
          <a:p>
            <a:fld id="{141F61CF-DB24-4801-8001-2E8B3C4F2AE0}" type="slidenum">
              <a:rPr lang="en-US" smtClean="0"/>
              <a:t>52</a:t>
            </a:fld>
            <a:endParaRPr lang="en-US"/>
          </a:p>
        </p:txBody>
      </p:sp>
    </p:spTree>
    <p:extLst>
      <p:ext uri="{BB962C8B-B14F-4D97-AF65-F5344CB8AC3E}">
        <p14:creationId xmlns:p14="http://schemas.microsoft.com/office/powerpoint/2010/main" val="4082113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6DD-928C-9EC5-5324-291C90BE00A4}"/>
              </a:ext>
            </a:extLst>
          </p:cNvPr>
          <p:cNvSpPr>
            <a:spLocks noGrp="1"/>
          </p:cNvSpPr>
          <p:nvPr>
            <p:ph type="title"/>
          </p:nvPr>
        </p:nvSpPr>
        <p:spPr/>
        <p:txBody>
          <a:bodyPr>
            <a:normAutofit fontScale="90000"/>
          </a:bodyPr>
          <a:lstStyle/>
          <a:p>
            <a:r>
              <a:rPr lang="en-US" noProof="0" dirty="0"/>
              <a:t>Evaluation</a:t>
            </a:r>
          </a:p>
        </p:txBody>
      </p:sp>
      <p:sp>
        <p:nvSpPr>
          <p:cNvPr id="3" name="Content Placeholder 2">
            <a:extLst>
              <a:ext uri="{FF2B5EF4-FFF2-40B4-BE49-F238E27FC236}">
                <a16:creationId xmlns:a16="http://schemas.microsoft.com/office/drawing/2014/main" id="{F176CD83-35EC-5515-EEC0-EFE4177AAA89}"/>
              </a:ext>
            </a:extLst>
          </p:cNvPr>
          <p:cNvSpPr>
            <a:spLocks noGrp="1"/>
          </p:cNvSpPr>
          <p:nvPr>
            <p:ph idx="1"/>
          </p:nvPr>
        </p:nvSpPr>
        <p:spPr/>
        <p:txBody>
          <a:bodyPr/>
          <a:lstStyle/>
          <a:p>
            <a:r>
              <a:rPr lang="en-US" noProof="0" dirty="0"/>
              <a:t>Duration is the main driver of energy consumption</a:t>
            </a:r>
          </a:p>
          <a:p>
            <a:r>
              <a:rPr lang="en-US" noProof="0" dirty="0"/>
              <a:t>RAM is a small contributing factor</a:t>
            </a:r>
          </a:p>
          <a:p>
            <a:r>
              <a:rPr lang="en-US" noProof="0" dirty="0"/>
              <a:t>Best energy footprint: C, C++</a:t>
            </a:r>
          </a:p>
          <a:p>
            <a:r>
              <a:rPr lang="en-US" dirty="0"/>
              <a:t>Efficient compilers lead to efficient programs</a:t>
            </a:r>
            <a:endParaRPr lang="en-US" noProof="0" dirty="0"/>
          </a:p>
          <a:p>
            <a:endParaRPr lang="en-US" noProof="0" dirty="0"/>
          </a:p>
          <a:p>
            <a:endParaRPr lang="en-US" noProof="0" dirty="0"/>
          </a:p>
        </p:txBody>
      </p:sp>
      <p:sp>
        <p:nvSpPr>
          <p:cNvPr id="4" name="Date Placeholder 3">
            <a:extLst>
              <a:ext uri="{FF2B5EF4-FFF2-40B4-BE49-F238E27FC236}">
                <a16:creationId xmlns:a16="http://schemas.microsoft.com/office/drawing/2014/main" id="{75A04686-402C-3EBC-DE10-22E5E72492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197D91E-391A-0B5E-0CDA-04693D5AD71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324D931-D9F1-B991-4377-E85DB5EF8E30}"/>
              </a:ext>
            </a:extLst>
          </p:cNvPr>
          <p:cNvSpPr>
            <a:spLocks noGrp="1"/>
          </p:cNvSpPr>
          <p:nvPr>
            <p:ph type="sldNum" sz="quarter" idx="12"/>
          </p:nvPr>
        </p:nvSpPr>
        <p:spPr/>
        <p:txBody>
          <a:bodyPr/>
          <a:lstStyle/>
          <a:p>
            <a:fld id="{141F61CF-DB24-4801-8001-2E8B3C4F2AE0}" type="slidenum">
              <a:rPr lang="en-US" smtClean="0"/>
              <a:t>53</a:t>
            </a:fld>
            <a:endParaRPr lang="en-US"/>
          </a:p>
        </p:txBody>
      </p:sp>
    </p:spTree>
    <p:extLst>
      <p:ext uri="{BB962C8B-B14F-4D97-AF65-F5344CB8AC3E}">
        <p14:creationId xmlns:p14="http://schemas.microsoft.com/office/powerpoint/2010/main" val="3159273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6DD-928C-9EC5-5324-291C90BE00A4}"/>
              </a:ext>
            </a:extLst>
          </p:cNvPr>
          <p:cNvSpPr>
            <a:spLocks noGrp="1"/>
          </p:cNvSpPr>
          <p:nvPr>
            <p:ph type="title"/>
          </p:nvPr>
        </p:nvSpPr>
        <p:spPr/>
        <p:txBody>
          <a:bodyPr>
            <a:normAutofit fontScale="90000"/>
          </a:bodyPr>
          <a:lstStyle/>
          <a:p>
            <a:r>
              <a:rPr lang="en-US" noProof="0" dirty="0"/>
              <a:t>Evaluation</a:t>
            </a:r>
          </a:p>
        </p:txBody>
      </p:sp>
      <p:sp>
        <p:nvSpPr>
          <p:cNvPr id="3" name="Content Placeholder 2">
            <a:extLst>
              <a:ext uri="{FF2B5EF4-FFF2-40B4-BE49-F238E27FC236}">
                <a16:creationId xmlns:a16="http://schemas.microsoft.com/office/drawing/2014/main" id="{F176CD83-35EC-5515-EEC0-EFE4177AAA89}"/>
              </a:ext>
            </a:extLst>
          </p:cNvPr>
          <p:cNvSpPr>
            <a:spLocks noGrp="1"/>
          </p:cNvSpPr>
          <p:nvPr>
            <p:ph idx="1"/>
          </p:nvPr>
        </p:nvSpPr>
        <p:spPr/>
        <p:txBody>
          <a:bodyPr/>
          <a:lstStyle/>
          <a:p>
            <a:r>
              <a:rPr lang="en-US" noProof="0" dirty="0"/>
              <a:t>Duration is the main driver of energy consumption</a:t>
            </a:r>
          </a:p>
          <a:p>
            <a:r>
              <a:rPr lang="en-US" noProof="0" dirty="0"/>
              <a:t>RAM is a small contributing factor</a:t>
            </a:r>
          </a:p>
          <a:p>
            <a:r>
              <a:rPr lang="en-US" noProof="0" dirty="0"/>
              <a:t>Best energy footprint: C, C++</a:t>
            </a:r>
          </a:p>
          <a:p>
            <a:r>
              <a:rPr lang="en-US" dirty="0"/>
              <a:t>Efficient compilers lead to efficient programs</a:t>
            </a:r>
            <a:endParaRPr lang="en-US" noProof="0" dirty="0"/>
          </a:p>
          <a:p>
            <a:r>
              <a:rPr lang="en-US" dirty="0"/>
              <a:t>No large rewrites</a:t>
            </a:r>
          </a:p>
        </p:txBody>
      </p:sp>
      <p:sp>
        <p:nvSpPr>
          <p:cNvPr id="4" name="Date Placeholder 3">
            <a:extLst>
              <a:ext uri="{FF2B5EF4-FFF2-40B4-BE49-F238E27FC236}">
                <a16:creationId xmlns:a16="http://schemas.microsoft.com/office/drawing/2014/main" id="{75A04686-402C-3EBC-DE10-22E5E72492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197D91E-391A-0B5E-0CDA-04693D5AD71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324D931-D9F1-B991-4377-E85DB5EF8E30}"/>
              </a:ext>
            </a:extLst>
          </p:cNvPr>
          <p:cNvSpPr>
            <a:spLocks noGrp="1"/>
          </p:cNvSpPr>
          <p:nvPr>
            <p:ph type="sldNum" sz="quarter" idx="12"/>
          </p:nvPr>
        </p:nvSpPr>
        <p:spPr/>
        <p:txBody>
          <a:bodyPr/>
          <a:lstStyle/>
          <a:p>
            <a:fld id="{141F61CF-DB24-4801-8001-2E8B3C4F2AE0}" type="slidenum">
              <a:rPr lang="en-US" smtClean="0"/>
              <a:t>54</a:t>
            </a:fld>
            <a:endParaRPr lang="en-US"/>
          </a:p>
        </p:txBody>
      </p:sp>
    </p:spTree>
    <p:extLst>
      <p:ext uri="{BB962C8B-B14F-4D97-AF65-F5344CB8AC3E}">
        <p14:creationId xmlns:p14="http://schemas.microsoft.com/office/powerpoint/2010/main" val="1773203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6DD-928C-9EC5-5324-291C90BE00A4}"/>
              </a:ext>
            </a:extLst>
          </p:cNvPr>
          <p:cNvSpPr>
            <a:spLocks noGrp="1"/>
          </p:cNvSpPr>
          <p:nvPr>
            <p:ph type="title"/>
          </p:nvPr>
        </p:nvSpPr>
        <p:spPr/>
        <p:txBody>
          <a:bodyPr>
            <a:normAutofit fontScale="90000"/>
          </a:bodyPr>
          <a:lstStyle/>
          <a:p>
            <a:r>
              <a:rPr lang="en-US" noProof="0" dirty="0"/>
              <a:t>Evaluation</a:t>
            </a:r>
          </a:p>
        </p:txBody>
      </p:sp>
      <p:sp>
        <p:nvSpPr>
          <p:cNvPr id="3" name="Content Placeholder 2">
            <a:extLst>
              <a:ext uri="{FF2B5EF4-FFF2-40B4-BE49-F238E27FC236}">
                <a16:creationId xmlns:a16="http://schemas.microsoft.com/office/drawing/2014/main" id="{F176CD83-35EC-5515-EEC0-EFE4177AAA89}"/>
              </a:ext>
            </a:extLst>
          </p:cNvPr>
          <p:cNvSpPr>
            <a:spLocks noGrp="1"/>
          </p:cNvSpPr>
          <p:nvPr>
            <p:ph idx="1"/>
          </p:nvPr>
        </p:nvSpPr>
        <p:spPr/>
        <p:txBody>
          <a:bodyPr/>
          <a:lstStyle/>
          <a:p>
            <a:r>
              <a:rPr lang="en-US" noProof="0" dirty="0"/>
              <a:t>Duration is the main driver of energy consumption</a:t>
            </a:r>
          </a:p>
          <a:p>
            <a:r>
              <a:rPr lang="en-US" noProof="0" dirty="0"/>
              <a:t>RAM is a small contributing factor</a:t>
            </a:r>
          </a:p>
          <a:p>
            <a:r>
              <a:rPr lang="en-US" noProof="0" dirty="0"/>
              <a:t>Best energy footprint: C, C++</a:t>
            </a:r>
          </a:p>
          <a:p>
            <a:r>
              <a:rPr lang="en-US" dirty="0"/>
              <a:t>Efficient compilers lead to efficient programs</a:t>
            </a:r>
            <a:endParaRPr lang="en-US" noProof="0" dirty="0"/>
          </a:p>
          <a:p>
            <a:r>
              <a:rPr lang="en-US" dirty="0"/>
              <a:t>No large rewrites</a:t>
            </a:r>
          </a:p>
          <a:p>
            <a:r>
              <a:rPr lang="en-US" dirty="0"/>
              <a:t>Choose the right language for the purpose</a:t>
            </a:r>
          </a:p>
        </p:txBody>
      </p:sp>
      <p:sp>
        <p:nvSpPr>
          <p:cNvPr id="4" name="Date Placeholder 3">
            <a:extLst>
              <a:ext uri="{FF2B5EF4-FFF2-40B4-BE49-F238E27FC236}">
                <a16:creationId xmlns:a16="http://schemas.microsoft.com/office/drawing/2014/main" id="{75A04686-402C-3EBC-DE10-22E5E72492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197D91E-391A-0B5E-0CDA-04693D5AD71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324D931-D9F1-B991-4377-E85DB5EF8E30}"/>
              </a:ext>
            </a:extLst>
          </p:cNvPr>
          <p:cNvSpPr>
            <a:spLocks noGrp="1"/>
          </p:cNvSpPr>
          <p:nvPr>
            <p:ph type="sldNum" sz="quarter" idx="12"/>
          </p:nvPr>
        </p:nvSpPr>
        <p:spPr/>
        <p:txBody>
          <a:bodyPr/>
          <a:lstStyle/>
          <a:p>
            <a:fld id="{141F61CF-DB24-4801-8001-2E8B3C4F2AE0}" type="slidenum">
              <a:rPr lang="en-US" smtClean="0"/>
              <a:t>55</a:t>
            </a:fld>
            <a:endParaRPr lang="en-US"/>
          </a:p>
        </p:txBody>
      </p:sp>
    </p:spTree>
    <p:extLst>
      <p:ext uri="{BB962C8B-B14F-4D97-AF65-F5344CB8AC3E}">
        <p14:creationId xmlns:p14="http://schemas.microsoft.com/office/powerpoint/2010/main" val="2979083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6DD-928C-9EC5-5324-291C90BE00A4}"/>
              </a:ext>
            </a:extLst>
          </p:cNvPr>
          <p:cNvSpPr>
            <a:spLocks noGrp="1"/>
          </p:cNvSpPr>
          <p:nvPr>
            <p:ph type="title"/>
          </p:nvPr>
        </p:nvSpPr>
        <p:spPr/>
        <p:txBody>
          <a:bodyPr>
            <a:normAutofit fontScale="90000"/>
          </a:bodyPr>
          <a:lstStyle/>
          <a:p>
            <a:r>
              <a:rPr lang="en-US" noProof="0" dirty="0"/>
              <a:t>Evaluation</a:t>
            </a:r>
          </a:p>
        </p:txBody>
      </p:sp>
      <p:sp>
        <p:nvSpPr>
          <p:cNvPr id="3" name="Content Placeholder 2">
            <a:extLst>
              <a:ext uri="{FF2B5EF4-FFF2-40B4-BE49-F238E27FC236}">
                <a16:creationId xmlns:a16="http://schemas.microsoft.com/office/drawing/2014/main" id="{F176CD83-35EC-5515-EEC0-EFE4177AAA89}"/>
              </a:ext>
            </a:extLst>
          </p:cNvPr>
          <p:cNvSpPr>
            <a:spLocks noGrp="1"/>
          </p:cNvSpPr>
          <p:nvPr>
            <p:ph idx="1"/>
          </p:nvPr>
        </p:nvSpPr>
        <p:spPr/>
        <p:txBody>
          <a:bodyPr/>
          <a:lstStyle/>
          <a:p>
            <a:r>
              <a:rPr lang="en-US" noProof="0" dirty="0"/>
              <a:t>Duration is the main driver of energy consumption</a:t>
            </a:r>
          </a:p>
          <a:p>
            <a:r>
              <a:rPr lang="en-US" noProof="0" dirty="0"/>
              <a:t>RAM is a small contributing factor</a:t>
            </a:r>
          </a:p>
          <a:p>
            <a:r>
              <a:rPr lang="en-US" noProof="0" dirty="0"/>
              <a:t>Best energy footprint: C, C++</a:t>
            </a:r>
          </a:p>
          <a:p>
            <a:r>
              <a:rPr lang="en-US" dirty="0"/>
              <a:t>Efficient compilers lead to efficient programs</a:t>
            </a:r>
            <a:endParaRPr lang="en-US" noProof="0" dirty="0"/>
          </a:p>
          <a:p>
            <a:r>
              <a:rPr lang="en-US" dirty="0"/>
              <a:t>No large rewrites</a:t>
            </a:r>
          </a:p>
          <a:p>
            <a:r>
              <a:rPr lang="en-US" dirty="0"/>
              <a:t>Choose the right language for the purpose</a:t>
            </a:r>
          </a:p>
          <a:p>
            <a:r>
              <a:rPr lang="en-US" dirty="0"/>
              <a:t>Use optimized libraries</a:t>
            </a:r>
          </a:p>
        </p:txBody>
      </p:sp>
      <p:sp>
        <p:nvSpPr>
          <p:cNvPr id="4" name="Date Placeholder 3">
            <a:extLst>
              <a:ext uri="{FF2B5EF4-FFF2-40B4-BE49-F238E27FC236}">
                <a16:creationId xmlns:a16="http://schemas.microsoft.com/office/drawing/2014/main" id="{75A04686-402C-3EBC-DE10-22E5E72492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197D91E-391A-0B5E-0CDA-04693D5AD71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324D931-D9F1-B991-4377-E85DB5EF8E30}"/>
              </a:ext>
            </a:extLst>
          </p:cNvPr>
          <p:cNvSpPr>
            <a:spLocks noGrp="1"/>
          </p:cNvSpPr>
          <p:nvPr>
            <p:ph type="sldNum" sz="quarter" idx="12"/>
          </p:nvPr>
        </p:nvSpPr>
        <p:spPr/>
        <p:txBody>
          <a:bodyPr/>
          <a:lstStyle/>
          <a:p>
            <a:fld id="{141F61CF-DB24-4801-8001-2E8B3C4F2AE0}" type="slidenum">
              <a:rPr lang="en-US" smtClean="0"/>
              <a:t>56</a:t>
            </a:fld>
            <a:endParaRPr lang="en-US"/>
          </a:p>
        </p:txBody>
      </p:sp>
    </p:spTree>
    <p:extLst>
      <p:ext uri="{BB962C8B-B14F-4D97-AF65-F5344CB8AC3E}">
        <p14:creationId xmlns:p14="http://schemas.microsoft.com/office/powerpoint/2010/main" val="1790614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6DD-928C-9EC5-5324-291C90BE00A4}"/>
              </a:ext>
            </a:extLst>
          </p:cNvPr>
          <p:cNvSpPr>
            <a:spLocks noGrp="1"/>
          </p:cNvSpPr>
          <p:nvPr>
            <p:ph type="title"/>
          </p:nvPr>
        </p:nvSpPr>
        <p:spPr/>
        <p:txBody>
          <a:bodyPr>
            <a:normAutofit fontScale="90000"/>
          </a:bodyPr>
          <a:lstStyle/>
          <a:p>
            <a:r>
              <a:rPr lang="en-US" noProof="0" dirty="0"/>
              <a:t>Evaluation</a:t>
            </a:r>
          </a:p>
        </p:txBody>
      </p:sp>
      <p:sp>
        <p:nvSpPr>
          <p:cNvPr id="3" name="Content Placeholder 2">
            <a:extLst>
              <a:ext uri="{FF2B5EF4-FFF2-40B4-BE49-F238E27FC236}">
                <a16:creationId xmlns:a16="http://schemas.microsoft.com/office/drawing/2014/main" id="{F176CD83-35EC-5515-EEC0-EFE4177AAA89}"/>
              </a:ext>
            </a:extLst>
          </p:cNvPr>
          <p:cNvSpPr>
            <a:spLocks noGrp="1"/>
          </p:cNvSpPr>
          <p:nvPr>
            <p:ph idx="1"/>
          </p:nvPr>
        </p:nvSpPr>
        <p:spPr/>
        <p:txBody>
          <a:bodyPr/>
          <a:lstStyle/>
          <a:p>
            <a:r>
              <a:rPr lang="en-US" noProof="0" dirty="0"/>
              <a:t>Duration is the main driver of energy consumption</a:t>
            </a:r>
          </a:p>
          <a:p>
            <a:r>
              <a:rPr lang="en-US" noProof="0" dirty="0"/>
              <a:t>RAM is a small contributing factor</a:t>
            </a:r>
          </a:p>
          <a:p>
            <a:r>
              <a:rPr lang="en-US" noProof="0" dirty="0"/>
              <a:t>Best energy footprint: C, C++</a:t>
            </a:r>
          </a:p>
          <a:p>
            <a:r>
              <a:rPr lang="en-US" dirty="0"/>
              <a:t>Efficient compilers lead to efficient programs</a:t>
            </a:r>
            <a:endParaRPr lang="en-US" noProof="0" dirty="0"/>
          </a:p>
          <a:p>
            <a:r>
              <a:rPr lang="en-US" dirty="0"/>
              <a:t>No large rewrites</a:t>
            </a:r>
          </a:p>
          <a:p>
            <a:r>
              <a:rPr lang="en-US" dirty="0"/>
              <a:t>Choose the right language for the purpose</a:t>
            </a:r>
          </a:p>
          <a:p>
            <a:r>
              <a:rPr lang="en-US" dirty="0"/>
              <a:t>Use optimized libraries</a:t>
            </a:r>
          </a:p>
          <a:p>
            <a:r>
              <a:rPr lang="en-US" dirty="0"/>
              <a:t>Alternative implementations of your language</a:t>
            </a:r>
          </a:p>
        </p:txBody>
      </p:sp>
      <p:sp>
        <p:nvSpPr>
          <p:cNvPr id="4" name="Date Placeholder 3">
            <a:extLst>
              <a:ext uri="{FF2B5EF4-FFF2-40B4-BE49-F238E27FC236}">
                <a16:creationId xmlns:a16="http://schemas.microsoft.com/office/drawing/2014/main" id="{75A04686-402C-3EBC-DE10-22E5E72492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197D91E-391A-0B5E-0CDA-04693D5AD71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324D931-D9F1-B991-4377-E85DB5EF8E30}"/>
              </a:ext>
            </a:extLst>
          </p:cNvPr>
          <p:cNvSpPr>
            <a:spLocks noGrp="1"/>
          </p:cNvSpPr>
          <p:nvPr>
            <p:ph type="sldNum" sz="quarter" idx="12"/>
          </p:nvPr>
        </p:nvSpPr>
        <p:spPr/>
        <p:txBody>
          <a:bodyPr/>
          <a:lstStyle/>
          <a:p>
            <a:fld id="{141F61CF-DB24-4801-8001-2E8B3C4F2AE0}" type="slidenum">
              <a:rPr lang="en-US" smtClean="0"/>
              <a:t>57</a:t>
            </a:fld>
            <a:endParaRPr lang="en-US"/>
          </a:p>
        </p:txBody>
      </p:sp>
    </p:spTree>
    <p:extLst>
      <p:ext uri="{BB962C8B-B14F-4D97-AF65-F5344CB8AC3E}">
        <p14:creationId xmlns:p14="http://schemas.microsoft.com/office/powerpoint/2010/main" val="6192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6DD-928C-9EC5-5324-291C90BE00A4}"/>
              </a:ext>
            </a:extLst>
          </p:cNvPr>
          <p:cNvSpPr>
            <a:spLocks noGrp="1"/>
          </p:cNvSpPr>
          <p:nvPr>
            <p:ph type="title"/>
          </p:nvPr>
        </p:nvSpPr>
        <p:spPr/>
        <p:txBody>
          <a:bodyPr>
            <a:normAutofit fontScale="90000"/>
          </a:bodyPr>
          <a:lstStyle/>
          <a:p>
            <a:r>
              <a:rPr lang="en-US" noProof="0" dirty="0"/>
              <a:t>Evaluation</a:t>
            </a:r>
          </a:p>
        </p:txBody>
      </p:sp>
      <p:sp>
        <p:nvSpPr>
          <p:cNvPr id="3" name="Content Placeholder 2">
            <a:extLst>
              <a:ext uri="{FF2B5EF4-FFF2-40B4-BE49-F238E27FC236}">
                <a16:creationId xmlns:a16="http://schemas.microsoft.com/office/drawing/2014/main" id="{F176CD83-35EC-5515-EEC0-EFE4177AAA89}"/>
              </a:ext>
            </a:extLst>
          </p:cNvPr>
          <p:cNvSpPr>
            <a:spLocks noGrp="1"/>
          </p:cNvSpPr>
          <p:nvPr>
            <p:ph idx="1"/>
          </p:nvPr>
        </p:nvSpPr>
        <p:spPr/>
        <p:txBody>
          <a:bodyPr/>
          <a:lstStyle/>
          <a:p>
            <a:r>
              <a:rPr lang="en-US" noProof="0" dirty="0"/>
              <a:t>Duration is the main driver of energy consumption</a:t>
            </a:r>
          </a:p>
          <a:p>
            <a:r>
              <a:rPr lang="en-US" noProof="0" dirty="0"/>
              <a:t>RAM is a small contributing factor</a:t>
            </a:r>
          </a:p>
          <a:p>
            <a:r>
              <a:rPr lang="en-US" noProof="0" dirty="0"/>
              <a:t>Best energy footprint: C, C++</a:t>
            </a:r>
          </a:p>
          <a:p>
            <a:r>
              <a:rPr lang="en-US" dirty="0"/>
              <a:t>Efficient compilers lead to efficient programs</a:t>
            </a:r>
            <a:endParaRPr lang="en-US" noProof="0" dirty="0"/>
          </a:p>
          <a:p>
            <a:r>
              <a:rPr lang="en-US" dirty="0"/>
              <a:t>No large rewrites</a:t>
            </a:r>
          </a:p>
          <a:p>
            <a:r>
              <a:rPr lang="en-US" dirty="0"/>
              <a:t>Choose the right language for the purpose</a:t>
            </a:r>
          </a:p>
          <a:p>
            <a:r>
              <a:rPr lang="en-US" dirty="0"/>
              <a:t>Use optimized libraries</a:t>
            </a:r>
          </a:p>
          <a:p>
            <a:r>
              <a:rPr lang="en-US" dirty="0"/>
              <a:t>Alternative implementations of your language</a:t>
            </a:r>
          </a:p>
          <a:p>
            <a:r>
              <a:rPr lang="en-US" dirty="0"/>
              <a:t>Analyze runtime complexity of your algorithm</a:t>
            </a:r>
          </a:p>
          <a:p>
            <a:endParaRPr lang="en-US" dirty="0"/>
          </a:p>
        </p:txBody>
      </p:sp>
      <p:sp>
        <p:nvSpPr>
          <p:cNvPr id="4" name="Date Placeholder 3">
            <a:extLst>
              <a:ext uri="{FF2B5EF4-FFF2-40B4-BE49-F238E27FC236}">
                <a16:creationId xmlns:a16="http://schemas.microsoft.com/office/drawing/2014/main" id="{75A04686-402C-3EBC-DE10-22E5E72492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197D91E-391A-0B5E-0CDA-04693D5AD71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324D931-D9F1-B991-4377-E85DB5EF8E30}"/>
              </a:ext>
            </a:extLst>
          </p:cNvPr>
          <p:cNvSpPr>
            <a:spLocks noGrp="1"/>
          </p:cNvSpPr>
          <p:nvPr>
            <p:ph type="sldNum" sz="quarter" idx="12"/>
          </p:nvPr>
        </p:nvSpPr>
        <p:spPr/>
        <p:txBody>
          <a:bodyPr/>
          <a:lstStyle/>
          <a:p>
            <a:fld id="{141F61CF-DB24-4801-8001-2E8B3C4F2AE0}" type="slidenum">
              <a:rPr lang="en-US" smtClean="0"/>
              <a:t>58</a:t>
            </a:fld>
            <a:endParaRPr lang="en-US"/>
          </a:p>
        </p:txBody>
      </p:sp>
    </p:spTree>
    <p:extLst>
      <p:ext uri="{BB962C8B-B14F-4D97-AF65-F5344CB8AC3E}">
        <p14:creationId xmlns:p14="http://schemas.microsoft.com/office/powerpoint/2010/main" val="2418205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46DD-928C-9EC5-5324-291C90BE00A4}"/>
              </a:ext>
            </a:extLst>
          </p:cNvPr>
          <p:cNvSpPr>
            <a:spLocks noGrp="1"/>
          </p:cNvSpPr>
          <p:nvPr>
            <p:ph type="title"/>
          </p:nvPr>
        </p:nvSpPr>
        <p:spPr/>
        <p:txBody>
          <a:bodyPr>
            <a:normAutofit fontScale="90000"/>
          </a:bodyPr>
          <a:lstStyle/>
          <a:p>
            <a:r>
              <a:rPr lang="en-US" noProof="0" dirty="0"/>
              <a:t>Evaluation</a:t>
            </a:r>
          </a:p>
        </p:txBody>
      </p:sp>
      <p:sp>
        <p:nvSpPr>
          <p:cNvPr id="3" name="Content Placeholder 2">
            <a:extLst>
              <a:ext uri="{FF2B5EF4-FFF2-40B4-BE49-F238E27FC236}">
                <a16:creationId xmlns:a16="http://schemas.microsoft.com/office/drawing/2014/main" id="{F176CD83-35EC-5515-EEC0-EFE4177AAA89}"/>
              </a:ext>
            </a:extLst>
          </p:cNvPr>
          <p:cNvSpPr>
            <a:spLocks noGrp="1"/>
          </p:cNvSpPr>
          <p:nvPr>
            <p:ph idx="1"/>
          </p:nvPr>
        </p:nvSpPr>
        <p:spPr/>
        <p:txBody>
          <a:bodyPr/>
          <a:lstStyle/>
          <a:p>
            <a:r>
              <a:rPr lang="en-US" noProof="0" dirty="0"/>
              <a:t>Duration is the main driver of energy consumption</a:t>
            </a:r>
          </a:p>
          <a:p>
            <a:r>
              <a:rPr lang="en-US" noProof="0" dirty="0"/>
              <a:t>RAM is a small contributing factor</a:t>
            </a:r>
          </a:p>
          <a:p>
            <a:r>
              <a:rPr lang="en-US" noProof="0" dirty="0"/>
              <a:t>Best energy footprint: C, C++</a:t>
            </a:r>
          </a:p>
          <a:p>
            <a:r>
              <a:rPr lang="en-US" dirty="0"/>
              <a:t>Efficient compilers lead to efficient programs</a:t>
            </a:r>
            <a:endParaRPr lang="en-US" noProof="0" dirty="0"/>
          </a:p>
          <a:p>
            <a:r>
              <a:rPr lang="en-US" dirty="0"/>
              <a:t>No large rewrites</a:t>
            </a:r>
          </a:p>
          <a:p>
            <a:r>
              <a:rPr lang="en-US" dirty="0"/>
              <a:t>Choose the right language for the purpose</a:t>
            </a:r>
          </a:p>
          <a:p>
            <a:r>
              <a:rPr lang="en-US" dirty="0"/>
              <a:t>Use optimized libraries</a:t>
            </a:r>
          </a:p>
          <a:p>
            <a:r>
              <a:rPr lang="en-US" dirty="0"/>
              <a:t>Alternative implementations of your language</a:t>
            </a:r>
          </a:p>
          <a:p>
            <a:r>
              <a:rPr lang="en-US" dirty="0"/>
              <a:t>Analyze runtime complexity of your algorithm</a:t>
            </a:r>
          </a:p>
          <a:p>
            <a:r>
              <a:rPr lang="en-US" dirty="0"/>
              <a:t>Not every program needs to be optimal</a:t>
            </a:r>
          </a:p>
        </p:txBody>
      </p:sp>
      <p:sp>
        <p:nvSpPr>
          <p:cNvPr id="4" name="Date Placeholder 3">
            <a:extLst>
              <a:ext uri="{FF2B5EF4-FFF2-40B4-BE49-F238E27FC236}">
                <a16:creationId xmlns:a16="http://schemas.microsoft.com/office/drawing/2014/main" id="{75A04686-402C-3EBC-DE10-22E5E7249262}"/>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C197D91E-391A-0B5E-0CDA-04693D5AD71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E324D931-D9F1-B991-4377-E85DB5EF8E30}"/>
              </a:ext>
            </a:extLst>
          </p:cNvPr>
          <p:cNvSpPr>
            <a:spLocks noGrp="1"/>
          </p:cNvSpPr>
          <p:nvPr>
            <p:ph type="sldNum" sz="quarter" idx="12"/>
          </p:nvPr>
        </p:nvSpPr>
        <p:spPr/>
        <p:txBody>
          <a:bodyPr/>
          <a:lstStyle/>
          <a:p>
            <a:fld id="{141F61CF-DB24-4801-8001-2E8B3C4F2AE0}" type="slidenum">
              <a:rPr lang="en-US" smtClean="0"/>
              <a:t>59</a:t>
            </a:fld>
            <a:endParaRPr lang="en-US"/>
          </a:p>
        </p:txBody>
      </p:sp>
    </p:spTree>
    <p:extLst>
      <p:ext uri="{BB962C8B-B14F-4D97-AF65-F5344CB8AC3E}">
        <p14:creationId xmlns:p14="http://schemas.microsoft.com/office/powerpoint/2010/main" val="271091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B01138-80EC-4E54-A8A6-3171FB18E459}"/>
              </a:ext>
            </a:extLst>
          </p:cNvPr>
          <p:cNvSpPr>
            <a:spLocks noGrp="1"/>
          </p:cNvSpPr>
          <p:nvPr>
            <p:ph type="title"/>
          </p:nvPr>
        </p:nvSpPr>
        <p:spPr/>
        <p:txBody>
          <a:bodyPr>
            <a:normAutofit fontScale="90000"/>
          </a:bodyPr>
          <a:lstStyle/>
          <a:p>
            <a:r>
              <a:rPr lang="en-US" noProof="0" dirty="0"/>
              <a:t>Data Centers</a:t>
            </a:r>
          </a:p>
        </p:txBody>
      </p:sp>
      <p:sp>
        <p:nvSpPr>
          <p:cNvPr id="3" name="Inhaltsplatzhalter 2">
            <a:extLst>
              <a:ext uri="{FF2B5EF4-FFF2-40B4-BE49-F238E27FC236}">
                <a16:creationId xmlns:a16="http://schemas.microsoft.com/office/drawing/2014/main" id="{68950DFC-DE32-3C4C-54E0-33460A19D6C6}"/>
              </a:ext>
            </a:extLst>
          </p:cNvPr>
          <p:cNvSpPr>
            <a:spLocks noGrp="1"/>
          </p:cNvSpPr>
          <p:nvPr>
            <p:ph idx="1"/>
          </p:nvPr>
        </p:nvSpPr>
        <p:spPr/>
        <p:txBody>
          <a:bodyPr/>
          <a:lstStyle/>
          <a:p>
            <a:pPr marL="0" indent="0">
              <a:buNone/>
            </a:pPr>
            <a:r>
              <a:rPr lang="en-US" noProof="0" dirty="0"/>
              <a:t>Increase in data traffic</a:t>
            </a:r>
          </a:p>
        </p:txBody>
      </p:sp>
      <p:sp>
        <p:nvSpPr>
          <p:cNvPr id="4" name="Datumsplatzhalter 3">
            <a:extLst>
              <a:ext uri="{FF2B5EF4-FFF2-40B4-BE49-F238E27FC236}">
                <a16:creationId xmlns:a16="http://schemas.microsoft.com/office/drawing/2014/main" id="{DFE344EB-8E1C-61F5-7F43-DB0681076BCA}"/>
              </a:ext>
            </a:extLst>
          </p:cNvPr>
          <p:cNvSpPr>
            <a:spLocks noGrp="1"/>
          </p:cNvSpPr>
          <p:nvPr>
            <p:ph type="dt" sz="half" idx="10"/>
          </p:nvPr>
        </p:nvSpPr>
        <p:spPr/>
        <p:txBody>
          <a:bodyPr/>
          <a:lstStyle/>
          <a:p>
            <a:r>
              <a:rPr lang="en-US"/>
              <a:t>25th June 2025</a:t>
            </a:r>
          </a:p>
        </p:txBody>
      </p:sp>
      <p:sp>
        <p:nvSpPr>
          <p:cNvPr id="5" name="Fußzeilenplatzhalter 4">
            <a:extLst>
              <a:ext uri="{FF2B5EF4-FFF2-40B4-BE49-F238E27FC236}">
                <a16:creationId xmlns:a16="http://schemas.microsoft.com/office/drawing/2014/main" id="{10564E80-3088-2477-FB18-1482BFDCA2DA}"/>
              </a:ext>
            </a:extLst>
          </p:cNvPr>
          <p:cNvSpPr>
            <a:spLocks noGrp="1"/>
          </p:cNvSpPr>
          <p:nvPr>
            <p:ph type="ftr" sz="quarter" idx="11"/>
          </p:nvPr>
        </p:nvSpPr>
        <p:spPr/>
        <p:txBody>
          <a:bodyPr/>
          <a:lstStyle/>
          <a:p>
            <a:r>
              <a:rPr lang="en-US"/>
              <a:t>ROSEN Technology and Research Center GmbH</a:t>
            </a:r>
          </a:p>
        </p:txBody>
      </p:sp>
      <p:sp>
        <p:nvSpPr>
          <p:cNvPr id="6" name="Foliennummernplatzhalter 5">
            <a:extLst>
              <a:ext uri="{FF2B5EF4-FFF2-40B4-BE49-F238E27FC236}">
                <a16:creationId xmlns:a16="http://schemas.microsoft.com/office/drawing/2014/main" id="{0343AA37-3CE6-B53C-275A-6773BF069BBA}"/>
              </a:ext>
            </a:extLst>
          </p:cNvPr>
          <p:cNvSpPr>
            <a:spLocks noGrp="1"/>
          </p:cNvSpPr>
          <p:nvPr>
            <p:ph type="sldNum" sz="quarter" idx="12"/>
          </p:nvPr>
        </p:nvSpPr>
        <p:spPr/>
        <p:txBody>
          <a:bodyPr/>
          <a:lstStyle/>
          <a:p>
            <a:fld id="{141F61CF-DB24-4801-8001-2E8B3C4F2AE0}" type="slidenum">
              <a:rPr lang="en-US" smtClean="0"/>
              <a:t>6</a:t>
            </a:fld>
            <a:endParaRPr lang="en-US"/>
          </a:p>
        </p:txBody>
      </p:sp>
      <p:pic>
        <p:nvPicPr>
          <p:cNvPr id="9" name="Grafik 8" descr="Ein Bild, das Gebäude, Spaghetti-Kreuzung, Verkehrsknotenpunkt, Transportkorridor enthält.">
            <a:extLst>
              <a:ext uri="{FF2B5EF4-FFF2-40B4-BE49-F238E27FC236}">
                <a16:creationId xmlns:a16="http://schemas.microsoft.com/office/drawing/2014/main" id="{2AFC092F-A3D5-7622-9F92-F18C964044EE}"/>
              </a:ext>
            </a:extLst>
          </p:cNvPr>
          <p:cNvPicPr>
            <a:picLocks noChangeAspect="1"/>
          </p:cNvPicPr>
          <p:nvPr/>
        </p:nvPicPr>
        <p:blipFill rotWithShape="1">
          <a:blip r:embed="rId3">
            <a:extLst>
              <a:ext uri="{28A0092B-C50C-407E-A947-70E740481C1C}">
                <a14:useLocalDpi xmlns:a14="http://schemas.microsoft.com/office/drawing/2010/main" val="0"/>
              </a:ext>
            </a:extLst>
          </a:blip>
          <a:srcRect t="15192" b="9930"/>
          <a:stretch/>
        </p:blipFill>
        <p:spPr>
          <a:xfrm>
            <a:off x="2185463" y="1590921"/>
            <a:ext cx="7821074" cy="4389120"/>
          </a:xfrm>
          <a:prstGeom prst="rect">
            <a:avLst/>
          </a:prstGeom>
        </p:spPr>
      </p:pic>
    </p:spTree>
    <p:extLst>
      <p:ext uri="{BB962C8B-B14F-4D97-AF65-F5344CB8AC3E}">
        <p14:creationId xmlns:p14="http://schemas.microsoft.com/office/powerpoint/2010/main" val="3645861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4685-9C1C-E68F-82D0-1E9F1B18B8DD}"/>
              </a:ext>
            </a:extLst>
          </p:cNvPr>
          <p:cNvSpPr>
            <a:spLocks noGrp="1"/>
          </p:cNvSpPr>
          <p:nvPr>
            <p:ph type="ctrTitle"/>
          </p:nvPr>
        </p:nvSpPr>
        <p:spPr/>
        <p:txBody>
          <a:bodyPr>
            <a:normAutofit/>
          </a:bodyPr>
          <a:lstStyle/>
          <a:p>
            <a:r>
              <a:rPr lang="en-US" dirty="0"/>
              <a:t>Tools</a:t>
            </a:r>
          </a:p>
        </p:txBody>
      </p:sp>
    </p:spTree>
    <p:extLst>
      <p:ext uri="{BB962C8B-B14F-4D97-AF65-F5344CB8AC3E}">
        <p14:creationId xmlns:p14="http://schemas.microsoft.com/office/powerpoint/2010/main" val="464513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4CDF-F69B-1734-ECF6-DE3931EBA8B5}"/>
              </a:ext>
            </a:extLst>
          </p:cNvPr>
          <p:cNvSpPr>
            <a:spLocks noGrp="1"/>
          </p:cNvSpPr>
          <p:nvPr>
            <p:ph type="title"/>
          </p:nvPr>
        </p:nvSpPr>
        <p:spPr/>
        <p:txBody>
          <a:bodyPr>
            <a:normAutofit fontScale="90000"/>
          </a:bodyPr>
          <a:lstStyle/>
          <a:p>
            <a:r>
              <a:rPr lang="en-US" noProof="0" dirty="0"/>
              <a:t>Intel Performance Counter Monitor</a:t>
            </a:r>
          </a:p>
        </p:txBody>
      </p:sp>
      <p:sp>
        <p:nvSpPr>
          <p:cNvPr id="4" name="Date Placeholder 3">
            <a:extLst>
              <a:ext uri="{FF2B5EF4-FFF2-40B4-BE49-F238E27FC236}">
                <a16:creationId xmlns:a16="http://schemas.microsoft.com/office/drawing/2014/main" id="{FFD38E1C-5CB4-F62E-EDFC-A6B299F3FB7E}"/>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02D6D93C-AE5E-CF55-7466-6E9FB1FD50F8}"/>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44D044EB-5C70-7097-A062-30CF6711DF97}"/>
              </a:ext>
            </a:extLst>
          </p:cNvPr>
          <p:cNvSpPr>
            <a:spLocks noGrp="1"/>
          </p:cNvSpPr>
          <p:nvPr>
            <p:ph type="sldNum" sz="quarter" idx="12"/>
          </p:nvPr>
        </p:nvSpPr>
        <p:spPr/>
        <p:txBody>
          <a:bodyPr/>
          <a:lstStyle/>
          <a:p>
            <a:fld id="{141F61CF-DB24-4801-8001-2E8B3C4F2AE0}" type="slidenum">
              <a:rPr lang="en-US" smtClean="0"/>
              <a:t>61</a:t>
            </a:fld>
            <a:endParaRPr lang="en-US"/>
          </a:p>
        </p:txBody>
      </p:sp>
      <p:pic>
        <p:nvPicPr>
          <p:cNvPr id="10" name="Picture 9">
            <a:hlinkClick r:id="rId3"/>
            <a:extLst>
              <a:ext uri="{FF2B5EF4-FFF2-40B4-BE49-F238E27FC236}">
                <a16:creationId xmlns:a16="http://schemas.microsoft.com/office/drawing/2014/main" id="{6DD84267-398B-649F-B3B0-BB70BA6730BE}"/>
              </a:ext>
            </a:extLst>
          </p:cNvPr>
          <p:cNvPicPr>
            <a:picLocks noChangeAspect="1"/>
          </p:cNvPicPr>
          <p:nvPr/>
        </p:nvPicPr>
        <p:blipFill>
          <a:blip r:embed="rId4"/>
          <a:stretch>
            <a:fillRect/>
          </a:stretch>
        </p:blipFill>
        <p:spPr>
          <a:xfrm>
            <a:off x="1024313" y="1589161"/>
            <a:ext cx="10139871" cy="3865138"/>
          </a:xfrm>
          <a:prstGeom prst="rect">
            <a:avLst/>
          </a:prstGeom>
        </p:spPr>
      </p:pic>
    </p:spTree>
    <p:extLst>
      <p:ext uri="{BB962C8B-B14F-4D97-AF65-F5344CB8AC3E}">
        <p14:creationId xmlns:p14="http://schemas.microsoft.com/office/powerpoint/2010/main" val="1116044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4CDF-F69B-1734-ECF6-DE3931EBA8B5}"/>
              </a:ext>
            </a:extLst>
          </p:cNvPr>
          <p:cNvSpPr>
            <a:spLocks noGrp="1"/>
          </p:cNvSpPr>
          <p:nvPr>
            <p:ph type="title"/>
          </p:nvPr>
        </p:nvSpPr>
        <p:spPr/>
        <p:txBody>
          <a:bodyPr>
            <a:normAutofit fontScale="90000"/>
          </a:bodyPr>
          <a:lstStyle/>
          <a:p>
            <a:r>
              <a:rPr lang="en-US" noProof="0" dirty="0"/>
              <a:t>ARM Development Studio</a:t>
            </a:r>
          </a:p>
        </p:txBody>
      </p:sp>
      <p:sp>
        <p:nvSpPr>
          <p:cNvPr id="4" name="Date Placeholder 3">
            <a:extLst>
              <a:ext uri="{FF2B5EF4-FFF2-40B4-BE49-F238E27FC236}">
                <a16:creationId xmlns:a16="http://schemas.microsoft.com/office/drawing/2014/main" id="{FFD38E1C-5CB4-F62E-EDFC-A6B299F3FB7E}"/>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02D6D93C-AE5E-CF55-7466-6E9FB1FD50F8}"/>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44D044EB-5C70-7097-A062-30CF6711DF97}"/>
              </a:ext>
            </a:extLst>
          </p:cNvPr>
          <p:cNvSpPr>
            <a:spLocks noGrp="1"/>
          </p:cNvSpPr>
          <p:nvPr>
            <p:ph type="sldNum" sz="quarter" idx="12"/>
          </p:nvPr>
        </p:nvSpPr>
        <p:spPr/>
        <p:txBody>
          <a:bodyPr/>
          <a:lstStyle/>
          <a:p>
            <a:fld id="{141F61CF-DB24-4801-8001-2E8B3C4F2AE0}" type="slidenum">
              <a:rPr lang="en-US" smtClean="0"/>
              <a:t>62</a:t>
            </a:fld>
            <a:endParaRPr lang="en-US"/>
          </a:p>
        </p:txBody>
      </p:sp>
      <p:pic>
        <p:nvPicPr>
          <p:cNvPr id="2050" name="Picture 2">
            <a:hlinkClick r:id="rId3"/>
            <a:extLst>
              <a:ext uri="{FF2B5EF4-FFF2-40B4-BE49-F238E27FC236}">
                <a16:creationId xmlns:a16="http://schemas.microsoft.com/office/drawing/2014/main" id="{C0B28B38-CF5A-BCD6-C094-8DE9C7EAB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912" y="1009204"/>
            <a:ext cx="7694176" cy="510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97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4CDF-F69B-1734-ECF6-DE3931EBA8B5}"/>
              </a:ext>
            </a:extLst>
          </p:cNvPr>
          <p:cNvSpPr>
            <a:spLocks noGrp="1"/>
          </p:cNvSpPr>
          <p:nvPr>
            <p:ph type="title"/>
          </p:nvPr>
        </p:nvSpPr>
        <p:spPr/>
        <p:txBody>
          <a:bodyPr>
            <a:normAutofit fontScale="90000"/>
          </a:bodyPr>
          <a:lstStyle/>
          <a:p>
            <a:r>
              <a:rPr lang="en-US" noProof="0" dirty="0" err="1"/>
              <a:t>Oaklean</a:t>
            </a:r>
            <a:endParaRPr lang="en-US" noProof="0" dirty="0"/>
          </a:p>
        </p:txBody>
      </p:sp>
      <p:sp>
        <p:nvSpPr>
          <p:cNvPr id="4" name="Date Placeholder 3">
            <a:extLst>
              <a:ext uri="{FF2B5EF4-FFF2-40B4-BE49-F238E27FC236}">
                <a16:creationId xmlns:a16="http://schemas.microsoft.com/office/drawing/2014/main" id="{FFD38E1C-5CB4-F62E-EDFC-A6B299F3FB7E}"/>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02D6D93C-AE5E-CF55-7466-6E9FB1FD50F8}"/>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44D044EB-5C70-7097-A062-30CF6711DF97}"/>
              </a:ext>
            </a:extLst>
          </p:cNvPr>
          <p:cNvSpPr>
            <a:spLocks noGrp="1"/>
          </p:cNvSpPr>
          <p:nvPr>
            <p:ph type="sldNum" sz="quarter" idx="12"/>
          </p:nvPr>
        </p:nvSpPr>
        <p:spPr/>
        <p:txBody>
          <a:bodyPr/>
          <a:lstStyle/>
          <a:p>
            <a:fld id="{141F61CF-DB24-4801-8001-2E8B3C4F2AE0}" type="slidenum">
              <a:rPr lang="en-US" smtClean="0"/>
              <a:t>63</a:t>
            </a:fld>
            <a:endParaRPr lang="en-US"/>
          </a:p>
        </p:txBody>
      </p:sp>
      <p:pic>
        <p:nvPicPr>
          <p:cNvPr id="3074" name="Picture 2" descr="VS Code Extension Preview">
            <a:hlinkClick r:id="rId3"/>
            <a:extLst>
              <a:ext uri="{FF2B5EF4-FFF2-40B4-BE49-F238E27FC236}">
                <a16:creationId xmlns:a16="http://schemas.microsoft.com/office/drawing/2014/main" id="{B0786AF3-66F2-9016-762B-7E9111ABD6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188"/>
          <a:stretch/>
        </p:blipFill>
        <p:spPr bwMode="auto">
          <a:xfrm>
            <a:off x="2209847" y="1230094"/>
            <a:ext cx="7772306" cy="478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055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97564-A9CA-5DD6-7EC7-D7459638DCAC}"/>
              </a:ext>
            </a:extLst>
          </p:cNvPr>
          <p:cNvSpPr>
            <a:spLocks noGrp="1"/>
          </p:cNvSpPr>
          <p:nvPr>
            <p:ph type="ctrTitle"/>
          </p:nvPr>
        </p:nvSpPr>
        <p:spPr/>
        <p:txBody>
          <a:bodyPr/>
          <a:lstStyle/>
          <a:p>
            <a:r>
              <a:rPr lang="en-US" dirty="0"/>
              <a:t>More than CO</a:t>
            </a:r>
            <a:r>
              <a:rPr lang="en-US" baseline="-25000" dirty="0"/>
              <a:t>2</a:t>
            </a:r>
          </a:p>
        </p:txBody>
      </p:sp>
    </p:spTree>
    <p:extLst>
      <p:ext uri="{BB962C8B-B14F-4D97-AF65-F5344CB8AC3E}">
        <p14:creationId xmlns:p14="http://schemas.microsoft.com/office/powerpoint/2010/main" val="2364438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CD23-CC33-7028-63C0-4711A40945CA}"/>
              </a:ext>
            </a:extLst>
          </p:cNvPr>
          <p:cNvSpPr>
            <a:spLocks noGrp="1"/>
          </p:cNvSpPr>
          <p:nvPr>
            <p:ph type="title"/>
          </p:nvPr>
        </p:nvSpPr>
        <p:spPr/>
        <p:txBody>
          <a:bodyPr>
            <a:normAutofit fontScale="90000"/>
          </a:bodyPr>
          <a:lstStyle/>
          <a:p>
            <a:r>
              <a:rPr lang="en-US"/>
              <a:t>Water Usage</a:t>
            </a:r>
          </a:p>
        </p:txBody>
      </p:sp>
      <p:sp>
        <p:nvSpPr>
          <p:cNvPr id="3" name="Content Placeholder 2">
            <a:extLst>
              <a:ext uri="{FF2B5EF4-FFF2-40B4-BE49-F238E27FC236}">
                <a16:creationId xmlns:a16="http://schemas.microsoft.com/office/drawing/2014/main" id="{BFF2C0A4-784F-F92C-3B0E-9BB54A75CEBD}"/>
              </a:ext>
            </a:extLst>
          </p:cNvPr>
          <p:cNvSpPr>
            <a:spLocks noGrp="1"/>
          </p:cNvSpPr>
          <p:nvPr>
            <p:ph idx="1"/>
          </p:nvPr>
        </p:nvSpPr>
        <p:spPr/>
        <p:txBody>
          <a:bodyPr/>
          <a:lstStyle/>
          <a:p>
            <a:r>
              <a:rPr lang="en-US"/>
              <a:t>Data center consume water in two ways</a:t>
            </a:r>
          </a:p>
          <a:p>
            <a:pPr lvl="1"/>
            <a:r>
              <a:rPr lang="en-US" dirty="0"/>
              <a:t>Indirectly through using power</a:t>
            </a:r>
          </a:p>
          <a:p>
            <a:pPr lvl="1"/>
            <a:r>
              <a:rPr lang="en-US" dirty="0"/>
              <a:t>Directly cooling and humidification</a:t>
            </a:r>
          </a:p>
          <a:p>
            <a:r>
              <a:rPr lang="en-US" dirty="0"/>
              <a:t>Data Centers are in the top 10 water-consuming commercial industries in the US</a:t>
            </a:r>
          </a:p>
          <a:p>
            <a:r>
              <a:rPr lang="en-US" dirty="0"/>
              <a:t>Areas with lots of renewable energy in the US are often water stress regions</a:t>
            </a:r>
          </a:p>
          <a:p>
            <a:r>
              <a:rPr lang="en-US" dirty="0">
                <a:hlinkClick r:id="rId3"/>
              </a:rPr>
              <a:t>Nature study </a:t>
            </a:r>
            <a:r>
              <a:rPr lang="en-US" dirty="0"/>
              <a:t>estimates 57 % consumption drawn from drinking water (2019)</a:t>
            </a:r>
          </a:p>
          <a:p>
            <a:endParaRPr lang="en-US" dirty="0"/>
          </a:p>
          <a:p>
            <a:endParaRPr lang="en-US" dirty="0"/>
          </a:p>
        </p:txBody>
      </p:sp>
      <p:sp>
        <p:nvSpPr>
          <p:cNvPr id="4" name="Date Placeholder 3">
            <a:extLst>
              <a:ext uri="{FF2B5EF4-FFF2-40B4-BE49-F238E27FC236}">
                <a16:creationId xmlns:a16="http://schemas.microsoft.com/office/drawing/2014/main" id="{76574CCF-D7CC-BC74-555F-D70BA6F19A2A}"/>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59350015-8979-70FB-3586-2C0EB96EF864}"/>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303919D0-98F2-3A51-4FD1-44E2E3292776}"/>
              </a:ext>
            </a:extLst>
          </p:cNvPr>
          <p:cNvSpPr>
            <a:spLocks noGrp="1"/>
          </p:cNvSpPr>
          <p:nvPr>
            <p:ph type="sldNum" sz="quarter" idx="12"/>
          </p:nvPr>
        </p:nvSpPr>
        <p:spPr/>
        <p:txBody>
          <a:bodyPr/>
          <a:lstStyle/>
          <a:p>
            <a:fld id="{141F61CF-DB24-4801-8001-2E8B3C4F2AE0}" type="slidenum">
              <a:rPr lang="en-US" smtClean="0"/>
              <a:t>65</a:t>
            </a:fld>
            <a:endParaRPr lang="en-US"/>
          </a:p>
        </p:txBody>
      </p:sp>
    </p:spTree>
    <p:extLst>
      <p:ext uri="{BB962C8B-B14F-4D97-AF65-F5344CB8AC3E}">
        <p14:creationId xmlns:p14="http://schemas.microsoft.com/office/powerpoint/2010/main" val="4153757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CD23-CC33-7028-63C0-4711A40945CA}"/>
              </a:ext>
            </a:extLst>
          </p:cNvPr>
          <p:cNvSpPr>
            <a:spLocks noGrp="1"/>
          </p:cNvSpPr>
          <p:nvPr>
            <p:ph type="title"/>
          </p:nvPr>
        </p:nvSpPr>
        <p:spPr/>
        <p:txBody>
          <a:bodyPr>
            <a:normAutofit fontScale="90000"/>
          </a:bodyPr>
          <a:lstStyle/>
          <a:p>
            <a:r>
              <a:rPr lang="en-US"/>
              <a:t>Water Usage</a:t>
            </a:r>
          </a:p>
        </p:txBody>
      </p:sp>
      <p:sp>
        <p:nvSpPr>
          <p:cNvPr id="3" name="Content Placeholder 2">
            <a:extLst>
              <a:ext uri="{FF2B5EF4-FFF2-40B4-BE49-F238E27FC236}">
                <a16:creationId xmlns:a16="http://schemas.microsoft.com/office/drawing/2014/main" id="{BFF2C0A4-784F-F92C-3B0E-9BB54A75CEBD}"/>
              </a:ext>
            </a:extLst>
          </p:cNvPr>
          <p:cNvSpPr>
            <a:spLocks noGrp="1"/>
          </p:cNvSpPr>
          <p:nvPr>
            <p:ph idx="1"/>
          </p:nvPr>
        </p:nvSpPr>
        <p:spPr/>
        <p:txBody>
          <a:bodyPr/>
          <a:lstStyle/>
          <a:p>
            <a:r>
              <a:rPr lang="en-US"/>
              <a:t>Data center consume water in two ways</a:t>
            </a:r>
          </a:p>
          <a:p>
            <a:pPr lvl="1"/>
            <a:r>
              <a:rPr lang="en-US" dirty="0"/>
              <a:t>Indirectly through using power</a:t>
            </a:r>
          </a:p>
          <a:p>
            <a:pPr lvl="1"/>
            <a:r>
              <a:rPr lang="en-US" dirty="0"/>
              <a:t>Directly cooling and humidification</a:t>
            </a:r>
          </a:p>
          <a:p>
            <a:r>
              <a:rPr lang="en-US" dirty="0"/>
              <a:t>Data Centers are in the top 10 water-consuming commercial industries in the US</a:t>
            </a:r>
          </a:p>
          <a:p>
            <a:r>
              <a:rPr lang="en-US" dirty="0"/>
              <a:t>Areas with lots of renewable energy in the US are often water stress regions</a:t>
            </a:r>
          </a:p>
          <a:p>
            <a:r>
              <a:rPr lang="en-US" dirty="0">
                <a:hlinkClick r:id="rId3"/>
              </a:rPr>
              <a:t>Nature study </a:t>
            </a:r>
            <a:r>
              <a:rPr lang="en-US" dirty="0"/>
              <a:t>estimates 57 % consumption drawn from drinking water (2019)</a:t>
            </a:r>
          </a:p>
          <a:p>
            <a:endParaRPr lang="en-US" dirty="0"/>
          </a:p>
          <a:p>
            <a:endParaRPr lang="en-US" dirty="0"/>
          </a:p>
        </p:txBody>
      </p:sp>
      <p:sp>
        <p:nvSpPr>
          <p:cNvPr id="4" name="Date Placeholder 3">
            <a:extLst>
              <a:ext uri="{FF2B5EF4-FFF2-40B4-BE49-F238E27FC236}">
                <a16:creationId xmlns:a16="http://schemas.microsoft.com/office/drawing/2014/main" id="{76574CCF-D7CC-BC74-555F-D70BA6F19A2A}"/>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59350015-8979-70FB-3586-2C0EB96EF864}"/>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303919D0-98F2-3A51-4FD1-44E2E3292776}"/>
              </a:ext>
            </a:extLst>
          </p:cNvPr>
          <p:cNvSpPr>
            <a:spLocks noGrp="1"/>
          </p:cNvSpPr>
          <p:nvPr>
            <p:ph type="sldNum" sz="quarter" idx="12"/>
          </p:nvPr>
        </p:nvSpPr>
        <p:spPr/>
        <p:txBody>
          <a:bodyPr/>
          <a:lstStyle/>
          <a:p>
            <a:fld id="{141F61CF-DB24-4801-8001-2E8B3C4F2AE0}" type="slidenum">
              <a:rPr lang="en-US" smtClean="0"/>
              <a:t>66</a:t>
            </a:fld>
            <a:endParaRPr lang="en-US"/>
          </a:p>
        </p:txBody>
      </p:sp>
    </p:spTree>
    <p:extLst>
      <p:ext uri="{BB962C8B-B14F-4D97-AF65-F5344CB8AC3E}">
        <p14:creationId xmlns:p14="http://schemas.microsoft.com/office/powerpoint/2010/main" val="3864458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865B-1A5E-81E5-54EF-D47F5390D1A0}"/>
              </a:ext>
            </a:extLst>
          </p:cNvPr>
          <p:cNvSpPr>
            <a:spLocks noGrp="1"/>
          </p:cNvSpPr>
          <p:nvPr>
            <p:ph type="title"/>
          </p:nvPr>
        </p:nvSpPr>
        <p:spPr/>
        <p:txBody>
          <a:bodyPr>
            <a:normAutofit fontScale="90000"/>
          </a:bodyPr>
          <a:lstStyle/>
          <a:p>
            <a:r>
              <a:rPr lang="en-US"/>
              <a:t>Water Usage Mitigation</a:t>
            </a:r>
          </a:p>
        </p:txBody>
      </p:sp>
      <p:sp>
        <p:nvSpPr>
          <p:cNvPr id="3" name="Content Placeholder 2">
            <a:extLst>
              <a:ext uri="{FF2B5EF4-FFF2-40B4-BE49-F238E27FC236}">
                <a16:creationId xmlns:a16="http://schemas.microsoft.com/office/drawing/2014/main" id="{8BAB598D-4841-5745-7ACC-8CE162FA9B6A}"/>
              </a:ext>
            </a:extLst>
          </p:cNvPr>
          <p:cNvSpPr>
            <a:spLocks noGrp="1"/>
          </p:cNvSpPr>
          <p:nvPr>
            <p:ph idx="1"/>
          </p:nvPr>
        </p:nvSpPr>
        <p:spPr/>
        <p:txBody>
          <a:bodyPr/>
          <a:lstStyle/>
          <a:p>
            <a:r>
              <a:rPr lang="en-US"/>
              <a:t>All major cloud providers have pledged to be „water positive“ by 2030</a:t>
            </a:r>
          </a:p>
          <a:p>
            <a:r>
              <a:rPr lang="en-US" dirty="0"/>
              <a:t>Personal contribution: Efficient software and choice</a:t>
            </a:r>
          </a:p>
        </p:txBody>
      </p:sp>
      <p:sp>
        <p:nvSpPr>
          <p:cNvPr id="4" name="Date Placeholder 3">
            <a:extLst>
              <a:ext uri="{FF2B5EF4-FFF2-40B4-BE49-F238E27FC236}">
                <a16:creationId xmlns:a16="http://schemas.microsoft.com/office/drawing/2014/main" id="{8AA06CFC-5745-CDCC-B567-DD1FF7671A06}"/>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EAF22316-289D-AA14-102B-D3043E07C993}"/>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9FAAF58D-0910-C057-3C2B-DBEC1465BA91}"/>
              </a:ext>
            </a:extLst>
          </p:cNvPr>
          <p:cNvSpPr>
            <a:spLocks noGrp="1"/>
          </p:cNvSpPr>
          <p:nvPr>
            <p:ph type="sldNum" sz="quarter" idx="12"/>
          </p:nvPr>
        </p:nvSpPr>
        <p:spPr/>
        <p:txBody>
          <a:bodyPr/>
          <a:lstStyle/>
          <a:p>
            <a:fld id="{141F61CF-DB24-4801-8001-2E8B3C4F2AE0}" type="slidenum">
              <a:rPr lang="en-US" smtClean="0"/>
              <a:t>67</a:t>
            </a:fld>
            <a:endParaRPr lang="en-US"/>
          </a:p>
        </p:txBody>
      </p:sp>
    </p:spTree>
    <p:extLst>
      <p:ext uri="{BB962C8B-B14F-4D97-AF65-F5344CB8AC3E}">
        <p14:creationId xmlns:p14="http://schemas.microsoft.com/office/powerpoint/2010/main" val="3932762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CD23-CC33-7028-63C0-4711A40945CA}"/>
              </a:ext>
            </a:extLst>
          </p:cNvPr>
          <p:cNvSpPr>
            <a:spLocks noGrp="1"/>
          </p:cNvSpPr>
          <p:nvPr>
            <p:ph type="title"/>
          </p:nvPr>
        </p:nvSpPr>
        <p:spPr/>
        <p:txBody>
          <a:bodyPr>
            <a:normAutofit fontScale="90000"/>
          </a:bodyPr>
          <a:lstStyle/>
          <a:p>
            <a:r>
              <a:rPr lang="de-DE" dirty="0"/>
              <a:t>Hardware Manufacturing</a:t>
            </a:r>
            <a:endParaRPr lang="en-US" dirty="0"/>
          </a:p>
        </p:txBody>
      </p:sp>
      <p:sp>
        <p:nvSpPr>
          <p:cNvPr id="3" name="Content Placeholder 2">
            <a:extLst>
              <a:ext uri="{FF2B5EF4-FFF2-40B4-BE49-F238E27FC236}">
                <a16:creationId xmlns:a16="http://schemas.microsoft.com/office/drawing/2014/main" id="{BFF2C0A4-784F-F92C-3B0E-9BB54A75CEBD}"/>
              </a:ext>
            </a:extLst>
          </p:cNvPr>
          <p:cNvSpPr>
            <a:spLocks noGrp="1"/>
          </p:cNvSpPr>
          <p:nvPr>
            <p:ph idx="1"/>
          </p:nvPr>
        </p:nvSpPr>
        <p:spPr/>
        <p:txBody>
          <a:bodyPr/>
          <a:lstStyle/>
          <a:p>
            <a:r>
              <a:rPr lang="en-US" dirty="0"/>
              <a:t>New server: up to 1750 kg CO</a:t>
            </a:r>
            <a:r>
              <a:rPr lang="en-US" baseline="-25000" dirty="0"/>
              <a:t>2</a:t>
            </a:r>
            <a:r>
              <a:rPr lang="en-US" dirty="0"/>
              <a:t> due to mining, manufacturing and transport</a:t>
            </a:r>
          </a:p>
          <a:p>
            <a:r>
              <a:rPr lang="en-US" dirty="0"/>
              <a:t>Some raw materials used for IT equipment are scarce </a:t>
            </a:r>
          </a:p>
          <a:p>
            <a:r>
              <a:rPr lang="en-US" dirty="0"/>
              <a:t>Mitigation: Green software and choice</a:t>
            </a:r>
          </a:p>
        </p:txBody>
      </p:sp>
      <p:sp>
        <p:nvSpPr>
          <p:cNvPr id="4" name="Date Placeholder 3">
            <a:extLst>
              <a:ext uri="{FF2B5EF4-FFF2-40B4-BE49-F238E27FC236}">
                <a16:creationId xmlns:a16="http://schemas.microsoft.com/office/drawing/2014/main" id="{76574CCF-D7CC-BC74-555F-D70BA6F19A2A}"/>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59350015-8979-70FB-3586-2C0EB96EF864}"/>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303919D0-98F2-3A51-4FD1-44E2E3292776}"/>
              </a:ext>
            </a:extLst>
          </p:cNvPr>
          <p:cNvSpPr>
            <a:spLocks noGrp="1"/>
          </p:cNvSpPr>
          <p:nvPr>
            <p:ph type="sldNum" sz="quarter" idx="12"/>
          </p:nvPr>
        </p:nvSpPr>
        <p:spPr/>
        <p:txBody>
          <a:bodyPr/>
          <a:lstStyle/>
          <a:p>
            <a:fld id="{141F61CF-DB24-4801-8001-2E8B3C4F2AE0}" type="slidenum">
              <a:rPr lang="en-US" smtClean="0"/>
              <a:t>68</a:t>
            </a:fld>
            <a:endParaRPr lang="en-US"/>
          </a:p>
        </p:txBody>
      </p:sp>
    </p:spTree>
    <p:extLst>
      <p:ext uri="{BB962C8B-B14F-4D97-AF65-F5344CB8AC3E}">
        <p14:creationId xmlns:p14="http://schemas.microsoft.com/office/powerpoint/2010/main" val="25509846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BBDE-FDD9-782F-60CB-F6659904F593}"/>
              </a:ext>
            </a:extLst>
          </p:cNvPr>
          <p:cNvSpPr>
            <a:spLocks noGrp="1"/>
          </p:cNvSpPr>
          <p:nvPr>
            <p:ph type="ctrTitle"/>
          </p:nvPr>
        </p:nvSpPr>
        <p:spPr/>
        <p:txBody>
          <a:bodyPr/>
          <a:lstStyle/>
          <a:p>
            <a:r>
              <a:rPr lang="en-US" dirty="0"/>
              <a:t>Going Greener</a:t>
            </a:r>
          </a:p>
        </p:txBody>
      </p:sp>
    </p:spTree>
    <p:extLst>
      <p:ext uri="{BB962C8B-B14F-4D97-AF65-F5344CB8AC3E}">
        <p14:creationId xmlns:p14="http://schemas.microsoft.com/office/powerpoint/2010/main" val="38643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B01138-80EC-4E54-A8A6-3171FB18E459}"/>
              </a:ext>
            </a:extLst>
          </p:cNvPr>
          <p:cNvSpPr>
            <a:spLocks noGrp="1"/>
          </p:cNvSpPr>
          <p:nvPr>
            <p:ph type="title"/>
          </p:nvPr>
        </p:nvSpPr>
        <p:spPr/>
        <p:txBody>
          <a:bodyPr>
            <a:normAutofit fontScale="90000"/>
          </a:bodyPr>
          <a:lstStyle/>
          <a:p>
            <a:r>
              <a:rPr lang="en-US" noProof="0" dirty="0"/>
              <a:t>Data Centers</a:t>
            </a:r>
          </a:p>
        </p:txBody>
      </p:sp>
      <p:sp>
        <p:nvSpPr>
          <p:cNvPr id="3" name="Inhaltsplatzhalter 2">
            <a:extLst>
              <a:ext uri="{FF2B5EF4-FFF2-40B4-BE49-F238E27FC236}">
                <a16:creationId xmlns:a16="http://schemas.microsoft.com/office/drawing/2014/main" id="{68950DFC-DE32-3C4C-54E0-33460A19D6C6}"/>
              </a:ext>
            </a:extLst>
          </p:cNvPr>
          <p:cNvSpPr>
            <a:spLocks noGrp="1"/>
          </p:cNvSpPr>
          <p:nvPr>
            <p:ph idx="1"/>
          </p:nvPr>
        </p:nvSpPr>
        <p:spPr/>
        <p:txBody>
          <a:bodyPr/>
          <a:lstStyle/>
          <a:p>
            <a:pPr marL="0" indent="0">
              <a:buNone/>
            </a:pPr>
            <a:r>
              <a:rPr lang="en-US" noProof="0" dirty="0"/>
              <a:t>Growth of cloud services</a:t>
            </a:r>
          </a:p>
        </p:txBody>
      </p:sp>
      <p:sp>
        <p:nvSpPr>
          <p:cNvPr id="4" name="Datumsplatzhalter 3">
            <a:extLst>
              <a:ext uri="{FF2B5EF4-FFF2-40B4-BE49-F238E27FC236}">
                <a16:creationId xmlns:a16="http://schemas.microsoft.com/office/drawing/2014/main" id="{DFE344EB-8E1C-61F5-7F43-DB0681076BCA}"/>
              </a:ext>
            </a:extLst>
          </p:cNvPr>
          <p:cNvSpPr>
            <a:spLocks noGrp="1"/>
          </p:cNvSpPr>
          <p:nvPr>
            <p:ph type="dt" sz="half" idx="10"/>
          </p:nvPr>
        </p:nvSpPr>
        <p:spPr/>
        <p:txBody>
          <a:bodyPr/>
          <a:lstStyle/>
          <a:p>
            <a:r>
              <a:rPr lang="en-US"/>
              <a:t>25th June 2025</a:t>
            </a:r>
          </a:p>
        </p:txBody>
      </p:sp>
      <p:sp>
        <p:nvSpPr>
          <p:cNvPr id="5" name="Fußzeilenplatzhalter 4">
            <a:extLst>
              <a:ext uri="{FF2B5EF4-FFF2-40B4-BE49-F238E27FC236}">
                <a16:creationId xmlns:a16="http://schemas.microsoft.com/office/drawing/2014/main" id="{10564E80-3088-2477-FB18-1482BFDCA2DA}"/>
              </a:ext>
            </a:extLst>
          </p:cNvPr>
          <p:cNvSpPr>
            <a:spLocks noGrp="1"/>
          </p:cNvSpPr>
          <p:nvPr>
            <p:ph type="ftr" sz="quarter" idx="11"/>
          </p:nvPr>
        </p:nvSpPr>
        <p:spPr/>
        <p:txBody>
          <a:bodyPr/>
          <a:lstStyle/>
          <a:p>
            <a:r>
              <a:rPr lang="en-US"/>
              <a:t>ROSEN Technology and Research Center GmbH</a:t>
            </a:r>
          </a:p>
        </p:txBody>
      </p:sp>
      <p:sp>
        <p:nvSpPr>
          <p:cNvPr id="6" name="Foliennummernplatzhalter 5">
            <a:extLst>
              <a:ext uri="{FF2B5EF4-FFF2-40B4-BE49-F238E27FC236}">
                <a16:creationId xmlns:a16="http://schemas.microsoft.com/office/drawing/2014/main" id="{0343AA37-3CE6-B53C-275A-6773BF069BBA}"/>
              </a:ext>
            </a:extLst>
          </p:cNvPr>
          <p:cNvSpPr>
            <a:spLocks noGrp="1"/>
          </p:cNvSpPr>
          <p:nvPr>
            <p:ph type="sldNum" sz="quarter" idx="12"/>
          </p:nvPr>
        </p:nvSpPr>
        <p:spPr/>
        <p:txBody>
          <a:bodyPr/>
          <a:lstStyle/>
          <a:p>
            <a:fld id="{141F61CF-DB24-4801-8001-2E8B3C4F2AE0}" type="slidenum">
              <a:rPr lang="en-US" smtClean="0"/>
              <a:t>7</a:t>
            </a:fld>
            <a:endParaRPr lang="en-US"/>
          </a:p>
        </p:txBody>
      </p:sp>
      <p:pic>
        <p:nvPicPr>
          <p:cNvPr id="9" name="Grafik 8" descr="Ein Bild, das Wolke, Natur, Wolken, draußen enthält.&#10;&#10;Automatisch generierte Beschreibung">
            <a:extLst>
              <a:ext uri="{FF2B5EF4-FFF2-40B4-BE49-F238E27FC236}">
                <a16:creationId xmlns:a16="http://schemas.microsoft.com/office/drawing/2014/main" id="{A1FC4322-3B3E-D8CC-A65D-6517054E58DC}"/>
              </a:ext>
            </a:extLst>
          </p:cNvPr>
          <p:cNvPicPr>
            <a:picLocks noChangeAspect="1"/>
          </p:cNvPicPr>
          <p:nvPr/>
        </p:nvPicPr>
        <p:blipFill rotWithShape="1">
          <a:blip r:embed="rId3">
            <a:extLst>
              <a:ext uri="{28A0092B-C50C-407E-A947-70E740481C1C}">
                <a14:useLocalDpi xmlns:a14="http://schemas.microsoft.com/office/drawing/2010/main" val="0"/>
              </a:ext>
            </a:extLst>
          </a:blip>
          <a:srcRect t="17814" b="7354"/>
          <a:stretch/>
        </p:blipFill>
        <p:spPr>
          <a:xfrm>
            <a:off x="2185756" y="1590563"/>
            <a:ext cx="7820489" cy="4389120"/>
          </a:xfrm>
          <a:prstGeom prst="rect">
            <a:avLst/>
          </a:prstGeom>
        </p:spPr>
      </p:pic>
    </p:spTree>
    <p:extLst>
      <p:ext uri="{BB962C8B-B14F-4D97-AF65-F5344CB8AC3E}">
        <p14:creationId xmlns:p14="http://schemas.microsoft.com/office/powerpoint/2010/main" val="786616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2F4-F2D1-0437-EF58-02FA12CC74D7}"/>
              </a:ext>
            </a:extLst>
          </p:cNvPr>
          <p:cNvSpPr>
            <a:spLocks noGrp="1"/>
          </p:cNvSpPr>
          <p:nvPr>
            <p:ph type="title"/>
          </p:nvPr>
        </p:nvSpPr>
        <p:spPr/>
        <p:txBody>
          <a:bodyPr>
            <a:normAutofit fontScale="90000"/>
          </a:bodyPr>
          <a:lstStyle/>
          <a:p>
            <a:r>
              <a:rPr lang="en-US" dirty="0"/>
              <a:t>Going Greener</a:t>
            </a:r>
          </a:p>
        </p:txBody>
      </p:sp>
      <p:sp>
        <p:nvSpPr>
          <p:cNvPr id="3" name="Content Placeholder 2">
            <a:extLst>
              <a:ext uri="{FF2B5EF4-FFF2-40B4-BE49-F238E27FC236}">
                <a16:creationId xmlns:a16="http://schemas.microsoft.com/office/drawing/2014/main" id="{EECCC854-63F2-CA15-7E3D-6C9121FCF2FC}"/>
              </a:ext>
            </a:extLst>
          </p:cNvPr>
          <p:cNvSpPr>
            <a:spLocks noGrp="1"/>
          </p:cNvSpPr>
          <p:nvPr>
            <p:ph idx="1"/>
          </p:nvPr>
        </p:nvSpPr>
        <p:spPr/>
        <p:txBody>
          <a:bodyPr/>
          <a:lstStyle/>
          <a:p>
            <a:r>
              <a:rPr lang="en-US" dirty="0"/>
              <a:t>Green Software by design</a:t>
            </a:r>
          </a:p>
        </p:txBody>
      </p:sp>
      <p:sp>
        <p:nvSpPr>
          <p:cNvPr id="4" name="Date Placeholder 3">
            <a:extLst>
              <a:ext uri="{FF2B5EF4-FFF2-40B4-BE49-F238E27FC236}">
                <a16:creationId xmlns:a16="http://schemas.microsoft.com/office/drawing/2014/main" id="{85838D00-74CD-5C06-A7C0-D4E0BC9D48E1}"/>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A9F0B43F-94AD-03BD-EDA1-762A6E4E06D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AB6FFCEE-11A5-5468-B2B2-3C010F505A58}"/>
              </a:ext>
            </a:extLst>
          </p:cNvPr>
          <p:cNvSpPr>
            <a:spLocks noGrp="1"/>
          </p:cNvSpPr>
          <p:nvPr>
            <p:ph type="sldNum" sz="quarter" idx="12"/>
          </p:nvPr>
        </p:nvSpPr>
        <p:spPr/>
        <p:txBody>
          <a:bodyPr/>
          <a:lstStyle/>
          <a:p>
            <a:fld id="{141F61CF-DB24-4801-8001-2E8B3C4F2AE0}" type="slidenum">
              <a:rPr lang="en-US" smtClean="0"/>
              <a:t>70</a:t>
            </a:fld>
            <a:endParaRPr lang="en-US"/>
          </a:p>
        </p:txBody>
      </p:sp>
    </p:spTree>
    <p:extLst>
      <p:ext uri="{BB962C8B-B14F-4D97-AF65-F5344CB8AC3E}">
        <p14:creationId xmlns:p14="http://schemas.microsoft.com/office/powerpoint/2010/main" val="497981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2F4-F2D1-0437-EF58-02FA12CC74D7}"/>
              </a:ext>
            </a:extLst>
          </p:cNvPr>
          <p:cNvSpPr>
            <a:spLocks noGrp="1"/>
          </p:cNvSpPr>
          <p:nvPr>
            <p:ph type="title"/>
          </p:nvPr>
        </p:nvSpPr>
        <p:spPr/>
        <p:txBody>
          <a:bodyPr>
            <a:normAutofit fontScale="90000"/>
          </a:bodyPr>
          <a:lstStyle/>
          <a:p>
            <a:r>
              <a:rPr lang="en-US" dirty="0"/>
              <a:t>Going Greener</a:t>
            </a:r>
          </a:p>
        </p:txBody>
      </p:sp>
      <p:sp>
        <p:nvSpPr>
          <p:cNvPr id="3" name="Content Placeholder 2">
            <a:extLst>
              <a:ext uri="{FF2B5EF4-FFF2-40B4-BE49-F238E27FC236}">
                <a16:creationId xmlns:a16="http://schemas.microsoft.com/office/drawing/2014/main" id="{EECCC854-63F2-CA15-7E3D-6C9121FCF2FC}"/>
              </a:ext>
            </a:extLst>
          </p:cNvPr>
          <p:cNvSpPr>
            <a:spLocks noGrp="1"/>
          </p:cNvSpPr>
          <p:nvPr>
            <p:ph idx="1"/>
          </p:nvPr>
        </p:nvSpPr>
        <p:spPr/>
        <p:txBody>
          <a:bodyPr/>
          <a:lstStyle/>
          <a:p>
            <a:r>
              <a:rPr lang="en-US" dirty="0"/>
              <a:t>Green Software by design</a:t>
            </a:r>
          </a:p>
          <a:p>
            <a:r>
              <a:rPr lang="en-US" dirty="0"/>
              <a:t>Green Requirements</a:t>
            </a:r>
          </a:p>
        </p:txBody>
      </p:sp>
      <p:sp>
        <p:nvSpPr>
          <p:cNvPr id="4" name="Date Placeholder 3">
            <a:extLst>
              <a:ext uri="{FF2B5EF4-FFF2-40B4-BE49-F238E27FC236}">
                <a16:creationId xmlns:a16="http://schemas.microsoft.com/office/drawing/2014/main" id="{85838D00-74CD-5C06-A7C0-D4E0BC9D48E1}"/>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A9F0B43F-94AD-03BD-EDA1-762A6E4E06D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AB6FFCEE-11A5-5468-B2B2-3C010F505A58}"/>
              </a:ext>
            </a:extLst>
          </p:cNvPr>
          <p:cNvSpPr>
            <a:spLocks noGrp="1"/>
          </p:cNvSpPr>
          <p:nvPr>
            <p:ph type="sldNum" sz="quarter" idx="12"/>
          </p:nvPr>
        </p:nvSpPr>
        <p:spPr/>
        <p:txBody>
          <a:bodyPr/>
          <a:lstStyle/>
          <a:p>
            <a:fld id="{141F61CF-DB24-4801-8001-2E8B3C4F2AE0}" type="slidenum">
              <a:rPr lang="en-US" smtClean="0"/>
              <a:t>71</a:t>
            </a:fld>
            <a:endParaRPr lang="en-US"/>
          </a:p>
        </p:txBody>
      </p:sp>
    </p:spTree>
    <p:extLst>
      <p:ext uri="{BB962C8B-B14F-4D97-AF65-F5344CB8AC3E}">
        <p14:creationId xmlns:p14="http://schemas.microsoft.com/office/powerpoint/2010/main" val="1739174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2F4-F2D1-0437-EF58-02FA12CC74D7}"/>
              </a:ext>
            </a:extLst>
          </p:cNvPr>
          <p:cNvSpPr>
            <a:spLocks noGrp="1"/>
          </p:cNvSpPr>
          <p:nvPr>
            <p:ph type="title"/>
          </p:nvPr>
        </p:nvSpPr>
        <p:spPr/>
        <p:txBody>
          <a:bodyPr>
            <a:normAutofit fontScale="90000"/>
          </a:bodyPr>
          <a:lstStyle/>
          <a:p>
            <a:r>
              <a:rPr lang="en-US" dirty="0"/>
              <a:t>Going Greener</a:t>
            </a:r>
          </a:p>
        </p:txBody>
      </p:sp>
      <p:sp>
        <p:nvSpPr>
          <p:cNvPr id="3" name="Content Placeholder 2">
            <a:extLst>
              <a:ext uri="{FF2B5EF4-FFF2-40B4-BE49-F238E27FC236}">
                <a16:creationId xmlns:a16="http://schemas.microsoft.com/office/drawing/2014/main" id="{EECCC854-63F2-CA15-7E3D-6C9121FCF2FC}"/>
              </a:ext>
            </a:extLst>
          </p:cNvPr>
          <p:cNvSpPr>
            <a:spLocks noGrp="1"/>
          </p:cNvSpPr>
          <p:nvPr>
            <p:ph idx="1"/>
          </p:nvPr>
        </p:nvSpPr>
        <p:spPr/>
        <p:txBody>
          <a:bodyPr/>
          <a:lstStyle/>
          <a:p>
            <a:r>
              <a:rPr lang="en-US" dirty="0"/>
              <a:t>Green Software by design</a:t>
            </a:r>
          </a:p>
          <a:p>
            <a:r>
              <a:rPr lang="en-US" dirty="0"/>
              <a:t>Green Requirements</a:t>
            </a:r>
          </a:p>
          <a:p>
            <a:r>
              <a:rPr lang="en-US" dirty="0"/>
              <a:t>Rethink accuracy of stored data</a:t>
            </a:r>
          </a:p>
        </p:txBody>
      </p:sp>
      <p:sp>
        <p:nvSpPr>
          <p:cNvPr id="4" name="Date Placeholder 3">
            <a:extLst>
              <a:ext uri="{FF2B5EF4-FFF2-40B4-BE49-F238E27FC236}">
                <a16:creationId xmlns:a16="http://schemas.microsoft.com/office/drawing/2014/main" id="{85838D00-74CD-5C06-A7C0-D4E0BC9D48E1}"/>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A9F0B43F-94AD-03BD-EDA1-762A6E4E06D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AB6FFCEE-11A5-5468-B2B2-3C010F505A58}"/>
              </a:ext>
            </a:extLst>
          </p:cNvPr>
          <p:cNvSpPr>
            <a:spLocks noGrp="1"/>
          </p:cNvSpPr>
          <p:nvPr>
            <p:ph type="sldNum" sz="quarter" idx="12"/>
          </p:nvPr>
        </p:nvSpPr>
        <p:spPr/>
        <p:txBody>
          <a:bodyPr/>
          <a:lstStyle/>
          <a:p>
            <a:fld id="{141F61CF-DB24-4801-8001-2E8B3C4F2AE0}" type="slidenum">
              <a:rPr lang="en-US" smtClean="0"/>
              <a:t>72</a:t>
            </a:fld>
            <a:endParaRPr lang="en-US"/>
          </a:p>
        </p:txBody>
      </p:sp>
    </p:spTree>
    <p:extLst>
      <p:ext uri="{BB962C8B-B14F-4D97-AF65-F5344CB8AC3E}">
        <p14:creationId xmlns:p14="http://schemas.microsoft.com/office/powerpoint/2010/main" val="4291535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2F4-F2D1-0437-EF58-02FA12CC74D7}"/>
              </a:ext>
            </a:extLst>
          </p:cNvPr>
          <p:cNvSpPr>
            <a:spLocks noGrp="1"/>
          </p:cNvSpPr>
          <p:nvPr>
            <p:ph type="title"/>
          </p:nvPr>
        </p:nvSpPr>
        <p:spPr/>
        <p:txBody>
          <a:bodyPr>
            <a:normAutofit fontScale="90000"/>
          </a:bodyPr>
          <a:lstStyle/>
          <a:p>
            <a:r>
              <a:rPr lang="en-US" dirty="0"/>
              <a:t>Going Greener</a:t>
            </a:r>
          </a:p>
        </p:txBody>
      </p:sp>
      <p:sp>
        <p:nvSpPr>
          <p:cNvPr id="3" name="Content Placeholder 2">
            <a:extLst>
              <a:ext uri="{FF2B5EF4-FFF2-40B4-BE49-F238E27FC236}">
                <a16:creationId xmlns:a16="http://schemas.microsoft.com/office/drawing/2014/main" id="{EECCC854-63F2-CA15-7E3D-6C9121FCF2FC}"/>
              </a:ext>
            </a:extLst>
          </p:cNvPr>
          <p:cNvSpPr>
            <a:spLocks noGrp="1"/>
          </p:cNvSpPr>
          <p:nvPr>
            <p:ph idx="1"/>
          </p:nvPr>
        </p:nvSpPr>
        <p:spPr/>
        <p:txBody>
          <a:bodyPr/>
          <a:lstStyle/>
          <a:p>
            <a:r>
              <a:rPr lang="en-US" dirty="0"/>
              <a:t>Green Software by design</a:t>
            </a:r>
          </a:p>
          <a:p>
            <a:r>
              <a:rPr lang="en-US" dirty="0"/>
              <a:t>Green Requirements</a:t>
            </a:r>
          </a:p>
          <a:p>
            <a:r>
              <a:rPr lang="en-US" dirty="0"/>
              <a:t>Rethink accuracy of stored data</a:t>
            </a:r>
          </a:p>
          <a:p>
            <a:r>
              <a:rPr lang="en-US" dirty="0"/>
              <a:t>Move to data centers that use renewable energy</a:t>
            </a:r>
          </a:p>
        </p:txBody>
      </p:sp>
      <p:sp>
        <p:nvSpPr>
          <p:cNvPr id="4" name="Date Placeholder 3">
            <a:extLst>
              <a:ext uri="{FF2B5EF4-FFF2-40B4-BE49-F238E27FC236}">
                <a16:creationId xmlns:a16="http://schemas.microsoft.com/office/drawing/2014/main" id="{85838D00-74CD-5C06-A7C0-D4E0BC9D48E1}"/>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A9F0B43F-94AD-03BD-EDA1-762A6E4E06D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AB6FFCEE-11A5-5468-B2B2-3C010F505A58}"/>
              </a:ext>
            </a:extLst>
          </p:cNvPr>
          <p:cNvSpPr>
            <a:spLocks noGrp="1"/>
          </p:cNvSpPr>
          <p:nvPr>
            <p:ph type="sldNum" sz="quarter" idx="12"/>
          </p:nvPr>
        </p:nvSpPr>
        <p:spPr/>
        <p:txBody>
          <a:bodyPr/>
          <a:lstStyle/>
          <a:p>
            <a:fld id="{141F61CF-DB24-4801-8001-2E8B3C4F2AE0}" type="slidenum">
              <a:rPr lang="en-US" smtClean="0"/>
              <a:t>73</a:t>
            </a:fld>
            <a:endParaRPr lang="en-US"/>
          </a:p>
        </p:txBody>
      </p:sp>
    </p:spTree>
    <p:extLst>
      <p:ext uri="{BB962C8B-B14F-4D97-AF65-F5344CB8AC3E}">
        <p14:creationId xmlns:p14="http://schemas.microsoft.com/office/powerpoint/2010/main" val="4228378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2F4-F2D1-0437-EF58-02FA12CC74D7}"/>
              </a:ext>
            </a:extLst>
          </p:cNvPr>
          <p:cNvSpPr>
            <a:spLocks noGrp="1"/>
          </p:cNvSpPr>
          <p:nvPr>
            <p:ph type="title"/>
          </p:nvPr>
        </p:nvSpPr>
        <p:spPr/>
        <p:txBody>
          <a:bodyPr>
            <a:normAutofit fontScale="90000"/>
          </a:bodyPr>
          <a:lstStyle/>
          <a:p>
            <a:r>
              <a:rPr lang="en-US" dirty="0"/>
              <a:t>Going Greener</a:t>
            </a:r>
          </a:p>
        </p:txBody>
      </p:sp>
      <p:sp>
        <p:nvSpPr>
          <p:cNvPr id="3" name="Content Placeholder 2">
            <a:extLst>
              <a:ext uri="{FF2B5EF4-FFF2-40B4-BE49-F238E27FC236}">
                <a16:creationId xmlns:a16="http://schemas.microsoft.com/office/drawing/2014/main" id="{EECCC854-63F2-CA15-7E3D-6C9121FCF2FC}"/>
              </a:ext>
            </a:extLst>
          </p:cNvPr>
          <p:cNvSpPr>
            <a:spLocks noGrp="1"/>
          </p:cNvSpPr>
          <p:nvPr>
            <p:ph idx="1"/>
          </p:nvPr>
        </p:nvSpPr>
        <p:spPr/>
        <p:txBody>
          <a:bodyPr/>
          <a:lstStyle/>
          <a:p>
            <a:r>
              <a:rPr lang="en-US" dirty="0"/>
              <a:t>Green Software by design</a:t>
            </a:r>
          </a:p>
          <a:p>
            <a:r>
              <a:rPr lang="en-US" dirty="0"/>
              <a:t>Green Requirements</a:t>
            </a:r>
          </a:p>
          <a:p>
            <a:r>
              <a:rPr lang="en-US" dirty="0"/>
              <a:t>Rethink accuracy of stored data</a:t>
            </a:r>
          </a:p>
          <a:p>
            <a:r>
              <a:rPr lang="en-US" dirty="0"/>
              <a:t>Move to data centers that use renewable energy</a:t>
            </a:r>
          </a:p>
          <a:p>
            <a:r>
              <a:rPr lang="en-US" dirty="0"/>
              <a:t>Clean up code</a:t>
            </a:r>
          </a:p>
        </p:txBody>
      </p:sp>
      <p:sp>
        <p:nvSpPr>
          <p:cNvPr id="4" name="Date Placeholder 3">
            <a:extLst>
              <a:ext uri="{FF2B5EF4-FFF2-40B4-BE49-F238E27FC236}">
                <a16:creationId xmlns:a16="http://schemas.microsoft.com/office/drawing/2014/main" id="{85838D00-74CD-5C06-A7C0-D4E0BC9D48E1}"/>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A9F0B43F-94AD-03BD-EDA1-762A6E4E06D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AB6FFCEE-11A5-5468-B2B2-3C010F505A58}"/>
              </a:ext>
            </a:extLst>
          </p:cNvPr>
          <p:cNvSpPr>
            <a:spLocks noGrp="1"/>
          </p:cNvSpPr>
          <p:nvPr>
            <p:ph type="sldNum" sz="quarter" idx="12"/>
          </p:nvPr>
        </p:nvSpPr>
        <p:spPr/>
        <p:txBody>
          <a:bodyPr/>
          <a:lstStyle/>
          <a:p>
            <a:fld id="{141F61CF-DB24-4801-8001-2E8B3C4F2AE0}" type="slidenum">
              <a:rPr lang="en-US" smtClean="0"/>
              <a:t>74</a:t>
            </a:fld>
            <a:endParaRPr lang="en-US"/>
          </a:p>
        </p:txBody>
      </p:sp>
    </p:spTree>
    <p:extLst>
      <p:ext uri="{BB962C8B-B14F-4D97-AF65-F5344CB8AC3E}">
        <p14:creationId xmlns:p14="http://schemas.microsoft.com/office/powerpoint/2010/main" val="3384852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2F4-F2D1-0437-EF58-02FA12CC74D7}"/>
              </a:ext>
            </a:extLst>
          </p:cNvPr>
          <p:cNvSpPr>
            <a:spLocks noGrp="1"/>
          </p:cNvSpPr>
          <p:nvPr>
            <p:ph type="title"/>
          </p:nvPr>
        </p:nvSpPr>
        <p:spPr/>
        <p:txBody>
          <a:bodyPr>
            <a:normAutofit fontScale="90000"/>
          </a:bodyPr>
          <a:lstStyle/>
          <a:p>
            <a:r>
              <a:rPr lang="en-US" dirty="0"/>
              <a:t>Going Greener</a:t>
            </a:r>
          </a:p>
        </p:txBody>
      </p:sp>
      <p:sp>
        <p:nvSpPr>
          <p:cNvPr id="3" name="Content Placeholder 2">
            <a:extLst>
              <a:ext uri="{FF2B5EF4-FFF2-40B4-BE49-F238E27FC236}">
                <a16:creationId xmlns:a16="http://schemas.microsoft.com/office/drawing/2014/main" id="{EECCC854-63F2-CA15-7E3D-6C9121FCF2FC}"/>
              </a:ext>
            </a:extLst>
          </p:cNvPr>
          <p:cNvSpPr>
            <a:spLocks noGrp="1"/>
          </p:cNvSpPr>
          <p:nvPr>
            <p:ph idx="1"/>
          </p:nvPr>
        </p:nvSpPr>
        <p:spPr/>
        <p:txBody>
          <a:bodyPr/>
          <a:lstStyle/>
          <a:p>
            <a:r>
              <a:rPr lang="en-US" dirty="0"/>
              <a:t>Green Software by design</a:t>
            </a:r>
          </a:p>
          <a:p>
            <a:r>
              <a:rPr lang="en-US" dirty="0"/>
              <a:t>Green Requirements</a:t>
            </a:r>
          </a:p>
          <a:p>
            <a:r>
              <a:rPr lang="en-US" dirty="0"/>
              <a:t>Rethink accuracy of stored data</a:t>
            </a:r>
          </a:p>
          <a:p>
            <a:r>
              <a:rPr lang="en-US" dirty="0"/>
              <a:t>Move to data centers that use renewable energy</a:t>
            </a:r>
          </a:p>
          <a:p>
            <a:r>
              <a:rPr lang="en-US" dirty="0"/>
              <a:t>Clean up code</a:t>
            </a:r>
          </a:p>
          <a:p>
            <a:r>
              <a:rPr lang="en-US" dirty="0"/>
              <a:t>Clean up data</a:t>
            </a:r>
          </a:p>
        </p:txBody>
      </p:sp>
      <p:sp>
        <p:nvSpPr>
          <p:cNvPr id="4" name="Date Placeholder 3">
            <a:extLst>
              <a:ext uri="{FF2B5EF4-FFF2-40B4-BE49-F238E27FC236}">
                <a16:creationId xmlns:a16="http://schemas.microsoft.com/office/drawing/2014/main" id="{85838D00-74CD-5C06-A7C0-D4E0BC9D48E1}"/>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A9F0B43F-94AD-03BD-EDA1-762A6E4E06DD}"/>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AB6FFCEE-11A5-5468-B2B2-3C010F505A58}"/>
              </a:ext>
            </a:extLst>
          </p:cNvPr>
          <p:cNvSpPr>
            <a:spLocks noGrp="1"/>
          </p:cNvSpPr>
          <p:nvPr>
            <p:ph type="sldNum" sz="quarter" idx="12"/>
          </p:nvPr>
        </p:nvSpPr>
        <p:spPr/>
        <p:txBody>
          <a:bodyPr/>
          <a:lstStyle/>
          <a:p>
            <a:fld id="{141F61CF-DB24-4801-8001-2E8B3C4F2AE0}" type="slidenum">
              <a:rPr lang="en-US" smtClean="0"/>
              <a:t>75</a:t>
            </a:fld>
            <a:endParaRPr lang="en-US"/>
          </a:p>
        </p:txBody>
      </p:sp>
    </p:spTree>
    <p:extLst>
      <p:ext uri="{BB962C8B-B14F-4D97-AF65-F5344CB8AC3E}">
        <p14:creationId xmlns:p14="http://schemas.microsoft.com/office/powerpoint/2010/main" val="39798672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6458-3D98-AB2A-12B5-8607DDD60EFB}"/>
              </a:ext>
            </a:extLst>
          </p:cNvPr>
          <p:cNvSpPr>
            <a:spLocks noGrp="1"/>
          </p:cNvSpPr>
          <p:nvPr>
            <p:ph type="ctrTitle"/>
          </p:nvPr>
        </p:nvSpPr>
        <p:spPr/>
        <p:txBody>
          <a:bodyPr/>
          <a:lstStyle/>
          <a:p>
            <a:r>
              <a:rPr lang="en-US" dirty="0"/>
              <a:t>Conclusion</a:t>
            </a:r>
          </a:p>
        </p:txBody>
      </p:sp>
    </p:spTree>
    <p:extLst>
      <p:ext uri="{BB962C8B-B14F-4D97-AF65-F5344CB8AC3E}">
        <p14:creationId xmlns:p14="http://schemas.microsoft.com/office/powerpoint/2010/main" val="4072276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E55AB2-A2EE-93BA-15FC-A25C29AB877B}"/>
              </a:ext>
            </a:extLst>
          </p:cNvPr>
          <p:cNvSpPr>
            <a:spLocks noGrp="1"/>
          </p:cNvSpPr>
          <p:nvPr>
            <p:ph type="title"/>
          </p:nvPr>
        </p:nvSpPr>
        <p:spPr/>
        <p:txBody>
          <a:bodyPr>
            <a:normAutofit fontScale="90000"/>
          </a:bodyPr>
          <a:lstStyle/>
          <a:p>
            <a:r>
              <a:rPr lang="en-US" dirty="0"/>
              <a:t>Conclusion</a:t>
            </a:r>
          </a:p>
        </p:txBody>
      </p:sp>
      <p:sp>
        <p:nvSpPr>
          <p:cNvPr id="6" name="Content Placeholder 5">
            <a:extLst>
              <a:ext uri="{FF2B5EF4-FFF2-40B4-BE49-F238E27FC236}">
                <a16:creationId xmlns:a16="http://schemas.microsoft.com/office/drawing/2014/main" id="{A9B19E7D-2F8D-3AA4-A98F-431E7BEE2B32}"/>
              </a:ext>
            </a:extLst>
          </p:cNvPr>
          <p:cNvSpPr>
            <a:spLocks noGrp="1"/>
          </p:cNvSpPr>
          <p:nvPr>
            <p:ph idx="1"/>
          </p:nvPr>
        </p:nvSpPr>
        <p:spPr/>
        <p:txBody>
          <a:bodyPr/>
          <a:lstStyle/>
          <a:p>
            <a:r>
              <a:rPr lang="en-US" dirty="0"/>
              <a:t>Worldwide energy consumption is on the rise</a:t>
            </a:r>
          </a:p>
          <a:p>
            <a:r>
              <a:rPr lang="en-US" dirty="0"/>
              <a:t>AI needs a lot of energy</a:t>
            </a:r>
          </a:p>
          <a:p>
            <a:r>
              <a:rPr lang="en-US" dirty="0"/>
              <a:t>Fastest programming languages are the most efficient</a:t>
            </a:r>
          </a:p>
          <a:p>
            <a:r>
              <a:rPr lang="en-US" dirty="0"/>
              <a:t>Runtime and CPU usage is most important</a:t>
            </a:r>
          </a:p>
          <a:p>
            <a:r>
              <a:rPr lang="en-US" dirty="0"/>
              <a:t>Optimize for what you need</a:t>
            </a:r>
          </a:p>
          <a:p>
            <a:r>
              <a:rPr lang="en-US" dirty="0"/>
              <a:t>Measure energy consumption of your program</a:t>
            </a:r>
          </a:p>
          <a:p>
            <a:r>
              <a:rPr lang="en-US" dirty="0"/>
              <a:t>Water consumption and new IT equipment also contribute to environmental damage</a:t>
            </a:r>
          </a:p>
          <a:p>
            <a:r>
              <a:rPr lang="en-US" dirty="0"/>
              <a:t>Lots of steps can be taken already to go greener</a:t>
            </a:r>
          </a:p>
          <a:p>
            <a:r>
              <a:rPr lang="en-US" dirty="0"/>
              <a:t>Contribute to a greener future by keeping sustainability in mind</a:t>
            </a:r>
          </a:p>
          <a:p>
            <a:endParaRPr lang="en-US" dirty="0"/>
          </a:p>
        </p:txBody>
      </p:sp>
      <p:sp>
        <p:nvSpPr>
          <p:cNvPr id="2" name="Date Placeholder 1">
            <a:extLst>
              <a:ext uri="{FF2B5EF4-FFF2-40B4-BE49-F238E27FC236}">
                <a16:creationId xmlns:a16="http://schemas.microsoft.com/office/drawing/2014/main" id="{070CA856-2E87-87AF-77A1-3CB7F702CD44}"/>
              </a:ext>
            </a:extLst>
          </p:cNvPr>
          <p:cNvSpPr>
            <a:spLocks noGrp="1"/>
          </p:cNvSpPr>
          <p:nvPr>
            <p:ph type="dt" sz="half" idx="10"/>
          </p:nvPr>
        </p:nvSpPr>
        <p:spPr/>
        <p:txBody>
          <a:bodyPr/>
          <a:lstStyle/>
          <a:p>
            <a:r>
              <a:rPr lang="en-US"/>
              <a:t>25th June 2025</a:t>
            </a:r>
          </a:p>
        </p:txBody>
      </p:sp>
      <p:sp>
        <p:nvSpPr>
          <p:cNvPr id="3" name="Footer Placeholder 2">
            <a:extLst>
              <a:ext uri="{FF2B5EF4-FFF2-40B4-BE49-F238E27FC236}">
                <a16:creationId xmlns:a16="http://schemas.microsoft.com/office/drawing/2014/main" id="{5D1D6EF3-549D-DAA6-586E-FE0289414AD4}"/>
              </a:ext>
            </a:extLst>
          </p:cNvPr>
          <p:cNvSpPr>
            <a:spLocks noGrp="1"/>
          </p:cNvSpPr>
          <p:nvPr>
            <p:ph type="ftr" sz="quarter" idx="11"/>
          </p:nvPr>
        </p:nvSpPr>
        <p:spPr/>
        <p:txBody>
          <a:bodyPr/>
          <a:lstStyle/>
          <a:p>
            <a:r>
              <a:rPr lang="en-US"/>
              <a:t>ROSEN Technology and Research Center GmbH</a:t>
            </a:r>
          </a:p>
        </p:txBody>
      </p:sp>
      <p:sp>
        <p:nvSpPr>
          <p:cNvPr id="4" name="Slide Number Placeholder 3">
            <a:extLst>
              <a:ext uri="{FF2B5EF4-FFF2-40B4-BE49-F238E27FC236}">
                <a16:creationId xmlns:a16="http://schemas.microsoft.com/office/drawing/2014/main" id="{E2267313-60B3-6FE6-A72B-A749185A02A8}"/>
              </a:ext>
            </a:extLst>
          </p:cNvPr>
          <p:cNvSpPr>
            <a:spLocks noGrp="1"/>
          </p:cNvSpPr>
          <p:nvPr>
            <p:ph type="sldNum" sz="quarter" idx="12"/>
          </p:nvPr>
        </p:nvSpPr>
        <p:spPr/>
        <p:txBody>
          <a:bodyPr/>
          <a:lstStyle/>
          <a:p>
            <a:fld id="{141F61CF-DB24-4801-8001-2E8B3C4F2AE0}" type="slidenum">
              <a:rPr lang="en-US" smtClean="0"/>
              <a:t>77</a:t>
            </a:fld>
            <a:endParaRPr lang="en-US"/>
          </a:p>
        </p:txBody>
      </p:sp>
    </p:spTree>
    <p:extLst>
      <p:ext uri="{BB962C8B-B14F-4D97-AF65-F5344CB8AC3E}">
        <p14:creationId xmlns:p14="http://schemas.microsoft.com/office/powerpoint/2010/main" val="375043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2F947A-249C-F795-FFF9-61341E92495E}"/>
              </a:ext>
            </a:extLst>
          </p:cNvPr>
          <p:cNvSpPr/>
          <p:nvPr/>
        </p:nvSpPr>
        <p:spPr>
          <a:xfrm>
            <a:off x="9986210" y="6077053"/>
            <a:ext cx="2205790" cy="7809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32BE414D-C789-3CFA-8687-09F71A88B770}"/>
              </a:ext>
            </a:extLst>
          </p:cNvPr>
          <p:cNvSpPr>
            <a:spLocks noGrp="1"/>
          </p:cNvSpPr>
          <p:nvPr>
            <p:ph type="subTitle" idx="1"/>
          </p:nvPr>
        </p:nvSpPr>
        <p:spPr>
          <a:xfrm>
            <a:off x="2806995" y="5349965"/>
            <a:ext cx="8662090" cy="536618"/>
          </a:xfrm>
          <a:ln>
            <a:noFill/>
          </a:ln>
        </p:spPr>
        <p:txBody>
          <a:bodyPr>
            <a:normAutofit/>
          </a:bodyPr>
          <a:lstStyle/>
          <a:p>
            <a:r>
              <a:rPr lang="en-US" sz="2800" noProof="0" dirty="0"/>
              <a:t>ROSEN Technology and Research GmbH</a:t>
            </a:r>
          </a:p>
        </p:txBody>
      </p:sp>
      <p:sp>
        <p:nvSpPr>
          <p:cNvPr id="10" name="Subtitle 2">
            <a:extLst>
              <a:ext uri="{FF2B5EF4-FFF2-40B4-BE49-F238E27FC236}">
                <a16:creationId xmlns:a16="http://schemas.microsoft.com/office/drawing/2014/main" id="{9977D040-551E-F821-A7E5-62E142201E0F}"/>
              </a:ext>
            </a:extLst>
          </p:cNvPr>
          <p:cNvSpPr txBox="1">
            <a:spLocks/>
          </p:cNvSpPr>
          <p:nvPr/>
        </p:nvSpPr>
        <p:spPr>
          <a:xfrm>
            <a:off x="3540641" y="2939000"/>
            <a:ext cx="3960000" cy="1879531"/>
          </a:xfrm>
          <a:prstGeom prst="rect">
            <a:avLst/>
          </a:prstGeom>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bg1"/>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rebuchet MS" panose="020B0603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rebuchet MS" panose="020B0603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rebuchet MS" panose="020B0603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rebuchet MS" panose="020B0603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Tina Ulbrich</a:t>
            </a:r>
          </a:p>
        </p:txBody>
      </p:sp>
      <p:sp>
        <p:nvSpPr>
          <p:cNvPr id="11" name="Subtitle 2">
            <a:extLst>
              <a:ext uri="{FF2B5EF4-FFF2-40B4-BE49-F238E27FC236}">
                <a16:creationId xmlns:a16="http://schemas.microsoft.com/office/drawing/2014/main" id="{D60D5CAC-E68C-28A5-0FBC-14C9F7E97DC4}"/>
              </a:ext>
            </a:extLst>
          </p:cNvPr>
          <p:cNvSpPr txBox="1">
            <a:spLocks/>
          </p:cNvSpPr>
          <p:nvPr/>
        </p:nvSpPr>
        <p:spPr>
          <a:xfrm>
            <a:off x="7654123" y="2939002"/>
            <a:ext cx="3960000" cy="1879530"/>
          </a:xfrm>
          <a:prstGeom prst="rect">
            <a:avLst/>
          </a:prstGeom>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kern="1200">
                <a:solidFill>
                  <a:schemeClr val="bg1"/>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rebuchet MS" panose="020B0603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rebuchet MS" panose="020B0603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rebuchet MS" panose="020B0603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rebuchet MS" panose="020B0603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Hendrik Niemeyer</a:t>
            </a:r>
          </a:p>
        </p:txBody>
      </p:sp>
      <p:grpSp>
        <p:nvGrpSpPr>
          <p:cNvPr id="17" name="Group 16">
            <a:extLst>
              <a:ext uri="{FF2B5EF4-FFF2-40B4-BE49-F238E27FC236}">
                <a16:creationId xmlns:a16="http://schemas.microsoft.com/office/drawing/2014/main" id="{E52B6ED2-BACF-2BA6-1ABC-9D9ED3696674}"/>
              </a:ext>
            </a:extLst>
          </p:cNvPr>
          <p:cNvGrpSpPr/>
          <p:nvPr/>
        </p:nvGrpSpPr>
        <p:grpSpPr>
          <a:xfrm>
            <a:off x="722915" y="3497431"/>
            <a:ext cx="2564724" cy="2041780"/>
            <a:chOff x="722915" y="4071516"/>
            <a:chExt cx="2564724" cy="2041780"/>
          </a:xfrm>
        </p:grpSpPr>
        <p:sp>
          <p:nvSpPr>
            <p:cNvPr id="2" name="Rectangle 1">
              <a:extLst>
                <a:ext uri="{FF2B5EF4-FFF2-40B4-BE49-F238E27FC236}">
                  <a16:creationId xmlns:a16="http://schemas.microsoft.com/office/drawing/2014/main" id="{6B96CB47-CF39-F62A-C4DA-579ECEDB7CB1}"/>
                </a:ext>
              </a:extLst>
            </p:cNvPr>
            <p:cNvSpPr/>
            <p:nvPr/>
          </p:nvSpPr>
          <p:spPr>
            <a:xfrm>
              <a:off x="2798688" y="4625340"/>
              <a:ext cx="427748" cy="27813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BF86B54-CD74-04E9-C3AC-82E7C18FD49A}"/>
                </a:ext>
              </a:extLst>
            </p:cNvPr>
            <p:cNvGrpSpPr/>
            <p:nvPr/>
          </p:nvGrpSpPr>
          <p:grpSpPr>
            <a:xfrm>
              <a:off x="722915" y="4071516"/>
              <a:ext cx="2564724" cy="2041780"/>
              <a:chOff x="722915" y="4317699"/>
              <a:chExt cx="2564724" cy="2041780"/>
            </a:xfrm>
          </p:grpSpPr>
          <p:grpSp>
            <p:nvGrpSpPr>
              <p:cNvPr id="3" name="Gruppieren 2">
                <a:extLst>
                  <a:ext uri="{FF2B5EF4-FFF2-40B4-BE49-F238E27FC236}">
                    <a16:creationId xmlns:a16="http://schemas.microsoft.com/office/drawing/2014/main" id="{82A2BEB0-3C02-006D-2F67-A1E8BCD57CDD}"/>
                  </a:ext>
                </a:extLst>
              </p:cNvPr>
              <p:cNvGrpSpPr/>
              <p:nvPr/>
            </p:nvGrpSpPr>
            <p:grpSpPr>
              <a:xfrm>
                <a:off x="722915" y="4733199"/>
                <a:ext cx="2564724" cy="1626280"/>
                <a:chOff x="1457663" y="4928966"/>
                <a:chExt cx="2564724" cy="1626280"/>
              </a:xfrm>
            </p:grpSpPr>
            <p:pic>
              <p:nvPicPr>
                <p:cNvPr id="5" name="Grafik 4">
                  <a:extLst>
                    <a:ext uri="{FF2B5EF4-FFF2-40B4-BE49-F238E27FC236}">
                      <a16:creationId xmlns:a16="http://schemas.microsoft.com/office/drawing/2014/main" id="{445A503C-664D-5542-E403-6CF8BD4C3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687" y="5954038"/>
                  <a:ext cx="1790700" cy="320441"/>
                </a:xfrm>
                <a:prstGeom prst="rect">
                  <a:avLst/>
                </a:prstGeom>
              </p:spPr>
            </p:pic>
            <p:pic>
              <p:nvPicPr>
                <p:cNvPr id="12" name="Grafik 11">
                  <a:extLst>
                    <a:ext uri="{FF2B5EF4-FFF2-40B4-BE49-F238E27FC236}">
                      <a16:creationId xmlns:a16="http://schemas.microsoft.com/office/drawing/2014/main" id="{48C5165D-85A4-693B-BF3F-11DEAE1B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663" y="5647872"/>
                  <a:ext cx="907374" cy="907374"/>
                </a:xfrm>
                <a:prstGeom prst="rect">
                  <a:avLst/>
                </a:prstGeom>
              </p:spPr>
            </p:pic>
            <p:pic>
              <p:nvPicPr>
                <p:cNvPr id="13" name="Grafik 12" descr="Umschlag">
                  <a:extLst>
                    <a:ext uri="{FF2B5EF4-FFF2-40B4-BE49-F238E27FC236}">
                      <a16:creationId xmlns:a16="http://schemas.microsoft.com/office/drawing/2014/main" id="{6535DE95-3E4D-6649-364C-242670B5DD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6287" y="4928966"/>
                  <a:ext cx="546100" cy="546100"/>
                </a:xfrm>
                <a:prstGeom prst="rect">
                  <a:avLst/>
                </a:prstGeom>
              </p:spPr>
            </p:pic>
          </p:grpSp>
          <p:pic>
            <p:nvPicPr>
              <p:cNvPr id="4" name="Grafik 3">
                <a:extLst>
                  <a:ext uri="{FF2B5EF4-FFF2-40B4-BE49-F238E27FC236}">
                    <a16:creationId xmlns:a16="http://schemas.microsoft.com/office/drawing/2014/main" id="{E7802854-3A4E-BE49-A779-6D6E20D408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8688" y="4317699"/>
                <a:ext cx="431801" cy="463728"/>
              </a:xfrm>
              <a:prstGeom prst="rect">
                <a:avLst/>
              </a:prstGeom>
            </p:spPr>
          </p:pic>
        </p:grpSp>
      </p:grpSp>
      <p:graphicFrame>
        <p:nvGraphicFramePr>
          <p:cNvPr id="14" name="Tabelle 5">
            <a:extLst>
              <a:ext uri="{FF2B5EF4-FFF2-40B4-BE49-F238E27FC236}">
                <a16:creationId xmlns:a16="http://schemas.microsoft.com/office/drawing/2014/main" id="{4452F2A0-EEC8-C471-3072-9858DB3F4BA4}"/>
              </a:ext>
            </a:extLst>
          </p:cNvPr>
          <p:cNvGraphicFramePr>
            <a:graphicFrameLocks noGrp="1"/>
          </p:cNvGraphicFramePr>
          <p:nvPr>
            <p:extLst>
              <p:ext uri="{D42A27DB-BD31-4B8C-83A1-F6EECF244321}">
                <p14:modId xmlns:p14="http://schemas.microsoft.com/office/powerpoint/2010/main" val="4242036745"/>
              </p:ext>
            </p:extLst>
          </p:nvPr>
        </p:nvGraphicFramePr>
        <p:xfrm>
          <a:off x="3769493" y="3467065"/>
          <a:ext cx="3502296" cy="1828800"/>
        </p:xfrm>
        <a:graphic>
          <a:graphicData uri="http://schemas.openxmlformats.org/drawingml/2006/table">
            <a:tbl>
              <a:tblPr firstRow="1" bandRow="1">
                <a:tableStyleId>{2D5ABB26-0587-4C30-8999-92F81FD0307C}</a:tableStyleId>
              </a:tblPr>
              <a:tblGrid>
                <a:gridCol w="3502296">
                  <a:extLst>
                    <a:ext uri="{9D8B030D-6E8A-4147-A177-3AD203B41FA5}">
                      <a16:colId xmlns:a16="http://schemas.microsoft.com/office/drawing/2014/main" val="293679696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dirty="0">
                          <a:solidFill>
                            <a:schemeClr val="bg1"/>
                          </a:solidFill>
                        </a:rPr>
                        <a:t>@tinaul@mastodon.social</a:t>
                      </a:r>
                    </a:p>
                  </a:txBody>
                  <a:tcPr/>
                </a:tc>
                <a:extLst>
                  <a:ext uri="{0D108BD9-81ED-4DB2-BD59-A6C34878D82A}">
                    <a16:rowId xmlns:a16="http://schemas.microsoft.com/office/drawing/2014/main" val="3495343151"/>
                  </a:ext>
                </a:extLst>
              </a:tr>
              <a:tr h="370840">
                <a:tc>
                  <a:txBody>
                    <a:bodyPr/>
                    <a:lstStyle/>
                    <a:p>
                      <a:r>
                        <a:rPr lang="de-DE" sz="2400" dirty="0">
                          <a:solidFill>
                            <a:schemeClr val="bg1"/>
                          </a:solidFill>
                        </a:rPr>
                        <a:t>tina_ulbrich@gmx.de</a:t>
                      </a:r>
                    </a:p>
                  </a:txBody>
                  <a:tcPr/>
                </a:tc>
                <a:extLst>
                  <a:ext uri="{0D108BD9-81ED-4DB2-BD59-A6C34878D82A}">
                    <a16:rowId xmlns:a16="http://schemas.microsoft.com/office/drawing/2014/main" val="19367714"/>
                  </a:ext>
                </a:extLst>
              </a:tr>
              <a:tr h="370840">
                <a:tc>
                  <a:txBody>
                    <a:bodyPr/>
                    <a:lstStyle/>
                    <a:p>
                      <a:r>
                        <a:rPr lang="de-DE" sz="2400" dirty="0">
                          <a:solidFill>
                            <a:schemeClr val="bg1"/>
                          </a:solidFill>
                        </a:rPr>
                        <a:t>@tinaul.bsky.social</a:t>
                      </a:r>
                    </a:p>
                  </a:txBody>
                  <a:tcPr/>
                </a:tc>
                <a:extLst>
                  <a:ext uri="{0D108BD9-81ED-4DB2-BD59-A6C34878D82A}">
                    <a16:rowId xmlns:a16="http://schemas.microsoft.com/office/drawing/2014/main" val="3463874913"/>
                  </a:ext>
                </a:extLst>
              </a:tr>
              <a:tr h="370840">
                <a:tc>
                  <a:txBody>
                    <a:bodyPr/>
                    <a:lstStyle/>
                    <a:p>
                      <a:r>
                        <a:rPr lang="de-DE" sz="2400" dirty="0" err="1">
                          <a:solidFill>
                            <a:schemeClr val="bg1"/>
                          </a:solidFill>
                        </a:rPr>
                        <a:t>tinaul</a:t>
                      </a:r>
                      <a:endParaRPr lang="de-DE" sz="2400" dirty="0">
                        <a:solidFill>
                          <a:schemeClr val="bg1"/>
                        </a:solidFill>
                      </a:endParaRPr>
                    </a:p>
                  </a:txBody>
                  <a:tcPr/>
                </a:tc>
                <a:extLst>
                  <a:ext uri="{0D108BD9-81ED-4DB2-BD59-A6C34878D82A}">
                    <a16:rowId xmlns:a16="http://schemas.microsoft.com/office/drawing/2014/main" val="2006887143"/>
                  </a:ext>
                </a:extLst>
              </a:tr>
            </a:tbl>
          </a:graphicData>
        </a:graphic>
      </p:graphicFrame>
      <p:graphicFrame>
        <p:nvGraphicFramePr>
          <p:cNvPr id="15" name="Tabelle 5">
            <a:extLst>
              <a:ext uri="{FF2B5EF4-FFF2-40B4-BE49-F238E27FC236}">
                <a16:creationId xmlns:a16="http://schemas.microsoft.com/office/drawing/2014/main" id="{88D61AC8-C609-970C-D235-9D753AC63706}"/>
              </a:ext>
            </a:extLst>
          </p:cNvPr>
          <p:cNvGraphicFramePr>
            <a:graphicFrameLocks noGrp="1"/>
          </p:cNvGraphicFramePr>
          <p:nvPr>
            <p:extLst>
              <p:ext uri="{D42A27DB-BD31-4B8C-83A1-F6EECF244321}">
                <p14:modId xmlns:p14="http://schemas.microsoft.com/office/powerpoint/2010/main" val="883114003"/>
              </p:ext>
            </p:extLst>
          </p:nvPr>
        </p:nvGraphicFramePr>
        <p:xfrm>
          <a:off x="7585994" y="3467065"/>
          <a:ext cx="4096257" cy="1828800"/>
        </p:xfrm>
        <a:graphic>
          <a:graphicData uri="http://schemas.openxmlformats.org/drawingml/2006/table">
            <a:tbl>
              <a:tblPr firstRow="1" bandRow="1">
                <a:tableStyleId>{2D5ABB26-0587-4C30-8999-92F81FD0307C}</a:tableStyleId>
              </a:tblPr>
              <a:tblGrid>
                <a:gridCol w="4096257">
                  <a:extLst>
                    <a:ext uri="{9D8B030D-6E8A-4147-A177-3AD203B41FA5}">
                      <a16:colId xmlns:a16="http://schemas.microsoft.com/office/drawing/2014/main" val="293679696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400" dirty="0">
                          <a:solidFill>
                            <a:schemeClr val="bg1"/>
                          </a:solidFill>
                        </a:rPr>
                        <a:t>@hniemeyer@mastodon.social</a:t>
                      </a:r>
                    </a:p>
                  </a:txBody>
                  <a:tcPr/>
                </a:tc>
                <a:extLst>
                  <a:ext uri="{0D108BD9-81ED-4DB2-BD59-A6C34878D82A}">
                    <a16:rowId xmlns:a16="http://schemas.microsoft.com/office/drawing/2014/main" val="3495343151"/>
                  </a:ext>
                </a:extLst>
              </a:tr>
              <a:tr h="370840">
                <a:tc>
                  <a:txBody>
                    <a:bodyPr/>
                    <a:lstStyle/>
                    <a:p>
                      <a:r>
                        <a:rPr lang="de-DE" sz="2400" dirty="0">
                          <a:solidFill>
                            <a:schemeClr val="bg1"/>
                          </a:solidFill>
                        </a:rPr>
                        <a:t>heniemeyer@icloud.com</a:t>
                      </a:r>
                    </a:p>
                  </a:txBody>
                  <a:tcPr/>
                </a:tc>
                <a:extLst>
                  <a:ext uri="{0D108BD9-81ED-4DB2-BD59-A6C34878D82A}">
                    <a16:rowId xmlns:a16="http://schemas.microsoft.com/office/drawing/2014/main" val="19367714"/>
                  </a:ext>
                </a:extLst>
              </a:tr>
              <a:tr h="370840">
                <a:tc>
                  <a:txBody>
                    <a:bodyPr/>
                    <a:lstStyle/>
                    <a:p>
                      <a:r>
                        <a:rPr lang="de-DE" sz="2400" dirty="0">
                          <a:solidFill>
                            <a:schemeClr val="bg1"/>
                          </a:solidFill>
                        </a:rPr>
                        <a:t>@hniemeyer.bsky.social</a:t>
                      </a:r>
                    </a:p>
                  </a:txBody>
                  <a:tcPr/>
                </a:tc>
                <a:extLst>
                  <a:ext uri="{0D108BD9-81ED-4DB2-BD59-A6C34878D82A}">
                    <a16:rowId xmlns:a16="http://schemas.microsoft.com/office/drawing/2014/main" val="1585714177"/>
                  </a:ext>
                </a:extLst>
              </a:tr>
              <a:tr h="370840">
                <a:tc>
                  <a:txBody>
                    <a:bodyPr/>
                    <a:lstStyle/>
                    <a:p>
                      <a:r>
                        <a:rPr lang="de-DE" sz="2400" dirty="0" err="1">
                          <a:solidFill>
                            <a:schemeClr val="bg1"/>
                          </a:solidFill>
                        </a:rPr>
                        <a:t>hniemeyer</a:t>
                      </a:r>
                      <a:endParaRPr lang="de-DE" sz="2400" dirty="0">
                        <a:solidFill>
                          <a:schemeClr val="bg1"/>
                        </a:solidFill>
                      </a:endParaRPr>
                    </a:p>
                  </a:txBody>
                  <a:tcPr/>
                </a:tc>
                <a:extLst>
                  <a:ext uri="{0D108BD9-81ED-4DB2-BD59-A6C34878D82A}">
                    <a16:rowId xmlns:a16="http://schemas.microsoft.com/office/drawing/2014/main" val="2006887143"/>
                  </a:ext>
                </a:extLst>
              </a:tr>
            </a:tbl>
          </a:graphicData>
        </a:graphic>
      </p:graphicFrame>
      <p:pic>
        <p:nvPicPr>
          <p:cNvPr id="18" name="Graphic 17">
            <a:extLst>
              <a:ext uri="{FF2B5EF4-FFF2-40B4-BE49-F238E27FC236}">
                <a16:creationId xmlns:a16="http://schemas.microsoft.com/office/drawing/2014/main" id="{42F946E7-596A-7C18-691E-C7057C388B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6872" y="4494442"/>
            <a:ext cx="8445122" cy="4230007"/>
          </a:xfrm>
          <a:prstGeom prst="rect">
            <a:avLst/>
          </a:prstGeom>
        </p:spPr>
      </p:pic>
      <p:pic>
        <p:nvPicPr>
          <p:cNvPr id="21" name="Graphic 20">
            <a:extLst>
              <a:ext uri="{FF2B5EF4-FFF2-40B4-BE49-F238E27FC236}">
                <a16:creationId xmlns:a16="http://schemas.microsoft.com/office/drawing/2014/main" id="{FB5CBD47-F11D-AA8C-2D89-AC42F15150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84174" y="4459031"/>
            <a:ext cx="440237" cy="388876"/>
          </a:xfrm>
          <a:prstGeom prst="rect">
            <a:avLst/>
          </a:prstGeom>
        </p:spPr>
      </p:pic>
    </p:spTree>
    <p:extLst>
      <p:ext uri="{BB962C8B-B14F-4D97-AF65-F5344CB8AC3E}">
        <p14:creationId xmlns:p14="http://schemas.microsoft.com/office/powerpoint/2010/main" val="2746970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6E90-A641-7364-52CA-F0BEC64CA020}"/>
              </a:ext>
            </a:extLst>
          </p:cNvPr>
          <p:cNvSpPr>
            <a:spLocks noGrp="1"/>
          </p:cNvSpPr>
          <p:nvPr>
            <p:ph type="title"/>
          </p:nvPr>
        </p:nvSpPr>
        <p:spPr/>
        <p:txBody>
          <a:bodyPr>
            <a:normAutofit fontScale="90000"/>
          </a:bodyPr>
          <a:lstStyle/>
          <a:p>
            <a:r>
              <a:rPr lang="en-US" noProof="0" dirty="0"/>
              <a:t>Sources</a:t>
            </a:r>
          </a:p>
        </p:txBody>
      </p:sp>
      <p:sp>
        <p:nvSpPr>
          <p:cNvPr id="4" name="Date Placeholder 3">
            <a:extLst>
              <a:ext uri="{FF2B5EF4-FFF2-40B4-BE49-F238E27FC236}">
                <a16:creationId xmlns:a16="http://schemas.microsoft.com/office/drawing/2014/main" id="{C2B0B060-4193-7109-AA3A-49F600C8D45F}"/>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A822E199-EF23-4583-4876-B157CF274069}"/>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A7616288-0ED6-67F5-6470-EDBEB365192D}"/>
              </a:ext>
            </a:extLst>
          </p:cNvPr>
          <p:cNvSpPr>
            <a:spLocks noGrp="1"/>
          </p:cNvSpPr>
          <p:nvPr>
            <p:ph type="sldNum" sz="quarter" idx="12"/>
          </p:nvPr>
        </p:nvSpPr>
        <p:spPr/>
        <p:txBody>
          <a:bodyPr/>
          <a:lstStyle/>
          <a:p>
            <a:fld id="{141F61CF-DB24-4801-8001-2E8B3C4F2AE0}" type="slidenum">
              <a:rPr lang="en-US" smtClean="0"/>
              <a:t>79</a:t>
            </a:fld>
            <a:endParaRPr lang="en-US"/>
          </a:p>
        </p:txBody>
      </p:sp>
      <p:sp>
        <p:nvSpPr>
          <p:cNvPr id="8" name="Content Placeholder 7">
            <a:extLst>
              <a:ext uri="{FF2B5EF4-FFF2-40B4-BE49-F238E27FC236}">
                <a16:creationId xmlns:a16="http://schemas.microsoft.com/office/drawing/2014/main" id="{625AB4AD-2789-CDEB-D529-EB8087E43A7D}"/>
              </a:ext>
            </a:extLst>
          </p:cNvPr>
          <p:cNvSpPr>
            <a:spLocks noGrp="1"/>
          </p:cNvSpPr>
          <p:nvPr>
            <p:ph idx="1"/>
          </p:nvPr>
        </p:nvSpPr>
        <p:spPr/>
        <p:txBody>
          <a:bodyPr>
            <a:normAutofit fontScale="55000" lnSpcReduction="20000"/>
          </a:bodyPr>
          <a:lstStyle/>
          <a:p>
            <a:r>
              <a:rPr lang="en-US" noProof="0" dirty="0">
                <a:hlinkClick r:id="rId3"/>
              </a:rPr>
              <a:t>https://www.informatik-aktuell.de/betrieb/server/rechenzentren-energiefresser-oder-effizienzwunder.html</a:t>
            </a:r>
            <a:r>
              <a:rPr lang="en-US" noProof="0" dirty="0"/>
              <a:t> </a:t>
            </a:r>
          </a:p>
          <a:p>
            <a:r>
              <a:rPr lang="en-US" noProof="0" dirty="0">
                <a:hlinkClick r:id="rId4"/>
              </a:rPr>
              <a:t>https://www.heise.de/news/Gruenes-Programmieren-C-und-Rust-energieeffizient-Python-und-Perl-Schlusslicht-7259319.html</a:t>
            </a:r>
            <a:r>
              <a:rPr lang="en-US" noProof="0" dirty="0"/>
              <a:t> </a:t>
            </a:r>
          </a:p>
          <a:p>
            <a:r>
              <a:rPr lang="en-US" noProof="0" dirty="0">
                <a:hlinkClick r:id="rId5"/>
              </a:rPr>
              <a:t>https://scienceblogs.de/rupture-de-catenaire/2021/05/03/die-energie-effizienz-von-programmiersprachen/</a:t>
            </a:r>
            <a:r>
              <a:rPr lang="en-US" noProof="0" dirty="0"/>
              <a:t> </a:t>
            </a:r>
          </a:p>
          <a:p>
            <a:r>
              <a:rPr lang="en-US" noProof="0" dirty="0">
                <a:hlinkClick r:id="rId6"/>
              </a:rPr>
              <a:t>https://greenlab.di.uminho.pt/wp-content/uploads/2017/10/sleFinal.pdf</a:t>
            </a:r>
            <a:r>
              <a:rPr lang="en-US" noProof="0" dirty="0"/>
              <a:t> </a:t>
            </a:r>
          </a:p>
          <a:p>
            <a:r>
              <a:rPr lang="en-US" noProof="0" dirty="0">
                <a:hlinkClick r:id="rId7"/>
              </a:rPr>
              <a:t>https://www.goldmansachs.com/insights/articles/AI-poised-to-drive-160-increase-in-power-demand</a:t>
            </a:r>
            <a:r>
              <a:rPr lang="en-US" dirty="0"/>
              <a:t> </a:t>
            </a:r>
          </a:p>
          <a:p>
            <a:r>
              <a:rPr lang="en-US" noProof="0" dirty="0">
                <a:hlinkClick r:id="rId8"/>
              </a:rPr>
              <a:t>https://www.enviam-gruppe.de/energiezukunft-ostdeutschland/verbrauch-und-effizienz/stromverbrauch-ki</a:t>
            </a:r>
            <a:r>
              <a:rPr lang="en-US" noProof="0" dirty="0"/>
              <a:t> </a:t>
            </a:r>
          </a:p>
          <a:p>
            <a:r>
              <a:rPr lang="en-US" noProof="0" dirty="0">
                <a:hlinkClick r:id="rId9"/>
              </a:rPr>
              <a:t>https://www.datacenter-insider.de/nachhaltigkeit-in-code--tools-sprachen-roadmaps-a-4488612f6f7799531b9ad852d0beff35/</a:t>
            </a:r>
            <a:r>
              <a:rPr lang="en-US" noProof="0" dirty="0"/>
              <a:t> </a:t>
            </a:r>
          </a:p>
          <a:p>
            <a:r>
              <a:rPr lang="en-US" noProof="0" dirty="0">
                <a:hlinkClick r:id="rId10"/>
              </a:rPr>
              <a:t>https://datascience.aero/green-programming-reducing-your-carbon-emissions-when-coding/</a:t>
            </a:r>
            <a:r>
              <a:rPr lang="en-US" noProof="0" dirty="0"/>
              <a:t> </a:t>
            </a:r>
          </a:p>
          <a:p>
            <a:r>
              <a:rPr lang="en-US" noProof="0" dirty="0">
                <a:hlinkClick r:id="rId11"/>
              </a:rPr>
              <a:t>https://github.com/Green-Software-Foundation/awesome-green-software</a:t>
            </a:r>
            <a:r>
              <a:rPr lang="en-US" noProof="0" dirty="0"/>
              <a:t> </a:t>
            </a:r>
          </a:p>
          <a:p>
            <a:r>
              <a:rPr lang="en-US" sz="2800" dirty="0">
                <a:hlinkClick r:id="rId12"/>
              </a:rPr>
              <a:t>https://sdialliance.org/</a:t>
            </a:r>
            <a:r>
              <a:rPr lang="en-US" sz="2800" dirty="0"/>
              <a:t> </a:t>
            </a:r>
          </a:p>
          <a:p>
            <a:r>
              <a:rPr lang="en-US" sz="2800" dirty="0">
                <a:hlinkClick r:id="rId13"/>
              </a:rPr>
              <a:t>https://github.com/intel/pcm</a:t>
            </a:r>
            <a:r>
              <a:rPr lang="en-US" dirty="0"/>
              <a:t> </a:t>
            </a:r>
          </a:p>
          <a:p>
            <a:r>
              <a:rPr lang="en-US" sz="2800" dirty="0">
                <a:hlinkClick r:id="rId14"/>
              </a:rPr>
              <a:t>https://developer.arm.com/documentation/101816/0902/Capturing-Energy-Data</a:t>
            </a:r>
            <a:r>
              <a:rPr lang="en-US" sz="2800" dirty="0"/>
              <a:t> </a:t>
            </a:r>
          </a:p>
          <a:p>
            <a:r>
              <a:rPr lang="en-US" sz="2800" dirty="0">
                <a:hlinkClick r:id="rId15"/>
              </a:rPr>
              <a:t>https://www.oaklean.io/</a:t>
            </a:r>
            <a:r>
              <a:rPr lang="en-US" sz="2800" dirty="0"/>
              <a:t> </a:t>
            </a:r>
          </a:p>
          <a:p>
            <a:r>
              <a:rPr lang="en-US" sz="2800" dirty="0">
                <a:hlinkClick r:id="rId16"/>
              </a:rPr>
              <a:t>https://iopscience.iop.org/article/10.1088/1748-9326/abfba1</a:t>
            </a:r>
            <a:endParaRPr lang="en-US" sz="2800" dirty="0"/>
          </a:p>
          <a:p>
            <a:r>
              <a:rPr lang="en-US" sz="2800" dirty="0">
                <a:hlinkClick r:id="rId17"/>
              </a:rPr>
              <a:t>https://www.washingtonpost.com/climate-environment/2023/04/25/data-centers-drought-water-use/</a:t>
            </a:r>
            <a:endParaRPr lang="en-US" sz="2800" dirty="0"/>
          </a:p>
          <a:p>
            <a:r>
              <a:rPr lang="en-US" sz="2800" dirty="0">
                <a:hlinkClick r:id="rId18"/>
              </a:rPr>
              <a:t>https://think.ing.com/articles/data-centres-growth-in-water-consumption-needs-more-attention/</a:t>
            </a:r>
            <a:endParaRPr lang="en-US" sz="2800" dirty="0"/>
          </a:p>
        </p:txBody>
      </p:sp>
    </p:spTree>
    <p:extLst>
      <p:ext uri="{BB962C8B-B14F-4D97-AF65-F5344CB8AC3E}">
        <p14:creationId xmlns:p14="http://schemas.microsoft.com/office/powerpoint/2010/main" val="97861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B01138-80EC-4E54-A8A6-3171FB18E459}"/>
              </a:ext>
            </a:extLst>
          </p:cNvPr>
          <p:cNvSpPr>
            <a:spLocks noGrp="1"/>
          </p:cNvSpPr>
          <p:nvPr>
            <p:ph type="title"/>
          </p:nvPr>
        </p:nvSpPr>
        <p:spPr/>
        <p:txBody>
          <a:bodyPr>
            <a:normAutofit fontScale="90000"/>
          </a:bodyPr>
          <a:lstStyle/>
          <a:p>
            <a:r>
              <a:rPr lang="en-US" noProof="0" dirty="0"/>
              <a:t>Data Centers</a:t>
            </a:r>
          </a:p>
        </p:txBody>
      </p:sp>
      <p:sp>
        <p:nvSpPr>
          <p:cNvPr id="3" name="Inhaltsplatzhalter 2">
            <a:extLst>
              <a:ext uri="{FF2B5EF4-FFF2-40B4-BE49-F238E27FC236}">
                <a16:creationId xmlns:a16="http://schemas.microsoft.com/office/drawing/2014/main" id="{68950DFC-DE32-3C4C-54E0-33460A19D6C6}"/>
              </a:ext>
            </a:extLst>
          </p:cNvPr>
          <p:cNvSpPr>
            <a:spLocks noGrp="1"/>
          </p:cNvSpPr>
          <p:nvPr>
            <p:ph idx="1"/>
          </p:nvPr>
        </p:nvSpPr>
        <p:spPr/>
        <p:txBody>
          <a:bodyPr/>
          <a:lstStyle/>
          <a:p>
            <a:pPr marL="0" indent="0">
              <a:buNone/>
            </a:pPr>
            <a:r>
              <a:rPr lang="en-US" noProof="0" dirty="0"/>
              <a:t>Blockchain and cryptocurrencies</a:t>
            </a:r>
          </a:p>
        </p:txBody>
      </p:sp>
      <p:sp>
        <p:nvSpPr>
          <p:cNvPr id="4" name="Datumsplatzhalter 3">
            <a:extLst>
              <a:ext uri="{FF2B5EF4-FFF2-40B4-BE49-F238E27FC236}">
                <a16:creationId xmlns:a16="http://schemas.microsoft.com/office/drawing/2014/main" id="{DFE344EB-8E1C-61F5-7F43-DB0681076BCA}"/>
              </a:ext>
            </a:extLst>
          </p:cNvPr>
          <p:cNvSpPr>
            <a:spLocks noGrp="1"/>
          </p:cNvSpPr>
          <p:nvPr>
            <p:ph type="dt" sz="half" idx="10"/>
          </p:nvPr>
        </p:nvSpPr>
        <p:spPr/>
        <p:txBody>
          <a:bodyPr/>
          <a:lstStyle/>
          <a:p>
            <a:r>
              <a:rPr lang="en-US"/>
              <a:t>25th June 2025</a:t>
            </a:r>
          </a:p>
        </p:txBody>
      </p:sp>
      <p:sp>
        <p:nvSpPr>
          <p:cNvPr id="5" name="Fußzeilenplatzhalter 4">
            <a:extLst>
              <a:ext uri="{FF2B5EF4-FFF2-40B4-BE49-F238E27FC236}">
                <a16:creationId xmlns:a16="http://schemas.microsoft.com/office/drawing/2014/main" id="{10564E80-3088-2477-FB18-1482BFDCA2DA}"/>
              </a:ext>
            </a:extLst>
          </p:cNvPr>
          <p:cNvSpPr>
            <a:spLocks noGrp="1"/>
          </p:cNvSpPr>
          <p:nvPr>
            <p:ph type="ftr" sz="quarter" idx="11"/>
          </p:nvPr>
        </p:nvSpPr>
        <p:spPr/>
        <p:txBody>
          <a:bodyPr/>
          <a:lstStyle/>
          <a:p>
            <a:r>
              <a:rPr lang="en-US"/>
              <a:t>ROSEN Technology and Research Center GmbH</a:t>
            </a:r>
          </a:p>
        </p:txBody>
      </p:sp>
      <p:sp>
        <p:nvSpPr>
          <p:cNvPr id="6" name="Foliennummernplatzhalter 5">
            <a:extLst>
              <a:ext uri="{FF2B5EF4-FFF2-40B4-BE49-F238E27FC236}">
                <a16:creationId xmlns:a16="http://schemas.microsoft.com/office/drawing/2014/main" id="{0343AA37-3CE6-B53C-275A-6773BF069BBA}"/>
              </a:ext>
            </a:extLst>
          </p:cNvPr>
          <p:cNvSpPr>
            <a:spLocks noGrp="1"/>
          </p:cNvSpPr>
          <p:nvPr>
            <p:ph type="sldNum" sz="quarter" idx="12"/>
          </p:nvPr>
        </p:nvSpPr>
        <p:spPr/>
        <p:txBody>
          <a:bodyPr/>
          <a:lstStyle/>
          <a:p>
            <a:fld id="{141F61CF-DB24-4801-8001-2E8B3C4F2AE0}" type="slidenum">
              <a:rPr lang="en-US" smtClean="0"/>
              <a:t>8</a:t>
            </a:fld>
            <a:endParaRPr lang="en-US"/>
          </a:p>
        </p:txBody>
      </p:sp>
      <p:pic>
        <p:nvPicPr>
          <p:cNvPr id="12" name="Grafik 11" descr="Ein Bild, das Universum, Weltraum, Raum, Kugel enthält.&#10;&#10;Automatisch generierte Beschreibung">
            <a:extLst>
              <a:ext uri="{FF2B5EF4-FFF2-40B4-BE49-F238E27FC236}">
                <a16:creationId xmlns:a16="http://schemas.microsoft.com/office/drawing/2014/main" id="{3F56A075-C013-752F-EA0C-BDABC4EAB074}"/>
              </a:ext>
            </a:extLst>
          </p:cNvPr>
          <p:cNvPicPr>
            <a:picLocks noChangeAspect="1"/>
          </p:cNvPicPr>
          <p:nvPr/>
        </p:nvPicPr>
        <p:blipFill rotWithShape="1">
          <a:blip r:embed="rId3">
            <a:extLst>
              <a:ext uri="{28A0092B-C50C-407E-A947-70E740481C1C}">
                <a14:useLocalDpi xmlns:a14="http://schemas.microsoft.com/office/drawing/2010/main" val="0"/>
              </a:ext>
            </a:extLst>
          </a:blip>
          <a:srcRect t="7892" b="7890"/>
          <a:stretch/>
        </p:blipFill>
        <p:spPr>
          <a:xfrm>
            <a:off x="2185756" y="1591200"/>
            <a:ext cx="7820489" cy="4389120"/>
          </a:xfrm>
          <a:prstGeom prst="rect">
            <a:avLst/>
          </a:prstGeom>
        </p:spPr>
      </p:pic>
    </p:spTree>
    <p:extLst>
      <p:ext uri="{BB962C8B-B14F-4D97-AF65-F5344CB8AC3E}">
        <p14:creationId xmlns:p14="http://schemas.microsoft.com/office/powerpoint/2010/main" val="16255937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6E90-A641-7364-52CA-F0BEC64CA020}"/>
              </a:ext>
            </a:extLst>
          </p:cNvPr>
          <p:cNvSpPr>
            <a:spLocks noGrp="1"/>
          </p:cNvSpPr>
          <p:nvPr>
            <p:ph type="title"/>
          </p:nvPr>
        </p:nvSpPr>
        <p:spPr/>
        <p:txBody>
          <a:bodyPr>
            <a:normAutofit fontScale="90000"/>
          </a:bodyPr>
          <a:lstStyle/>
          <a:p>
            <a:r>
              <a:rPr lang="en-US" noProof="0" dirty="0"/>
              <a:t>Sources</a:t>
            </a:r>
          </a:p>
        </p:txBody>
      </p:sp>
      <p:sp>
        <p:nvSpPr>
          <p:cNvPr id="4" name="Date Placeholder 3">
            <a:extLst>
              <a:ext uri="{FF2B5EF4-FFF2-40B4-BE49-F238E27FC236}">
                <a16:creationId xmlns:a16="http://schemas.microsoft.com/office/drawing/2014/main" id="{C2B0B060-4193-7109-AA3A-49F600C8D45F}"/>
              </a:ext>
            </a:extLst>
          </p:cNvPr>
          <p:cNvSpPr>
            <a:spLocks noGrp="1"/>
          </p:cNvSpPr>
          <p:nvPr>
            <p:ph type="dt" sz="half" idx="10"/>
          </p:nvPr>
        </p:nvSpPr>
        <p:spPr/>
        <p:txBody>
          <a:bodyPr/>
          <a:lstStyle/>
          <a:p>
            <a:r>
              <a:rPr lang="en-US"/>
              <a:t>25th June 2025</a:t>
            </a:r>
          </a:p>
        </p:txBody>
      </p:sp>
      <p:sp>
        <p:nvSpPr>
          <p:cNvPr id="5" name="Footer Placeholder 4">
            <a:extLst>
              <a:ext uri="{FF2B5EF4-FFF2-40B4-BE49-F238E27FC236}">
                <a16:creationId xmlns:a16="http://schemas.microsoft.com/office/drawing/2014/main" id="{A822E199-EF23-4583-4876-B157CF274069}"/>
              </a:ext>
            </a:extLst>
          </p:cNvPr>
          <p:cNvSpPr>
            <a:spLocks noGrp="1"/>
          </p:cNvSpPr>
          <p:nvPr>
            <p:ph type="ftr" sz="quarter" idx="11"/>
          </p:nvPr>
        </p:nvSpPr>
        <p:spPr/>
        <p:txBody>
          <a:bodyPr/>
          <a:lstStyle/>
          <a:p>
            <a:r>
              <a:rPr lang="en-US"/>
              <a:t>ROSEN Technology and Research Center GmbH</a:t>
            </a:r>
          </a:p>
        </p:txBody>
      </p:sp>
      <p:sp>
        <p:nvSpPr>
          <p:cNvPr id="6" name="Slide Number Placeholder 5">
            <a:extLst>
              <a:ext uri="{FF2B5EF4-FFF2-40B4-BE49-F238E27FC236}">
                <a16:creationId xmlns:a16="http://schemas.microsoft.com/office/drawing/2014/main" id="{A7616288-0ED6-67F5-6470-EDBEB365192D}"/>
              </a:ext>
            </a:extLst>
          </p:cNvPr>
          <p:cNvSpPr>
            <a:spLocks noGrp="1"/>
          </p:cNvSpPr>
          <p:nvPr>
            <p:ph type="sldNum" sz="quarter" idx="12"/>
          </p:nvPr>
        </p:nvSpPr>
        <p:spPr/>
        <p:txBody>
          <a:bodyPr/>
          <a:lstStyle/>
          <a:p>
            <a:fld id="{141F61CF-DB24-4801-8001-2E8B3C4F2AE0}" type="slidenum">
              <a:rPr lang="en-US" smtClean="0"/>
              <a:t>80</a:t>
            </a:fld>
            <a:endParaRPr lang="en-US"/>
          </a:p>
        </p:txBody>
      </p:sp>
      <p:sp>
        <p:nvSpPr>
          <p:cNvPr id="8" name="Content Placeholder 7">
            <a:extLst>
              <a:ext uri="{FF2B5EF4-FFF2-40B4-BE49-F238E27FC236}">
                <a16:creationId xmlns:a16="http://schemas.microsoft.com/office/drawing/2014/main" id="{625AB4AD-2789-CDEB-D529-EB8087E43A7D}"/>
              </a:ext>
            </a:extLst>
          </p:cNvPr>
          <p:cNvSpPr>
            <a:spLocks noGrp="1"/>
          </p:cNvSpPr>
          <p:nvPr>
            <p:ph idx="1"/>
          </p:nvPr>
        </p:nvSpPr>
        <p:spPr/>
        <p:txBody>
          <a:bodyPr>
            <a:normAutofit/>
          </a:bodyPr>
          <a:lstStyle/>
          <a:p>
            <a:r>
              <a:rPr lang="en-US" sz="1500" noProof="0" dirty="0">
                <a:hlinkClick r:id="rId3"/>
              </a:rPr>
              <a:t>https://www.nature.com/articles/s41545-021-00101-w</a:t>
            </a:r>
            <a:endParaRPr lang="en-US" sz="1500" noProof="0" dirty="0"/>
          </a:p>
          <a:p>
            <a:r>
              <a:rPr lang="en-US" sz="1500" noProof="0" dirty="0">
                <a:hlinkClick r:id="rId4"/>
              </a:rPr>
              <a:t>https://nordiccomputer.com/resources/what-is-the-effect-of-datacenter-hardware-on-the-climate</a:t>
            </a:r>
            <a:endParaRPr lang="en-US" sz="1500" noProof="0" dirty="0"/>
          </a:p>
          <a:p>
            <a:r>
              <a:rPr lang="en-US" sz="1500" noProof="0" dirty="0">
                <a:hlinkClick r:id="rId5"/>
              </a:rPr>
              <a:t>https://en.wikipedia.org/wiki/Environmental_impact_of_mining#:~:text=Mining%20can%20cause%20erosion%2C%20sinkholes,which%20contributes%20to%20climate%20change.</a:t>
            </a:r>
            <a:endParaRPr lang="en-US" sz="1500" noProof="0" dirty="0"/>
          </a:p>
          <a:p>
            <a:r>
              <a:rPr lang="en-US" sz="1500" noProof="0" dirty="0">
                <a:hlinkClick r:id="rId6"/>
              </a:rPr>
              <a:t>https://datacentersustainability.org/data-centers-and-critical-raw-materials/</a:t>
            </a:r>
            <a:endParaRPr lang="en-US" sz="1500" noProof="0" dirty="0"/>
          </a:p>
          <a:p>
            <a:r>
              <a:rPr lang="en-US" sz="1500" noProof="0" dirty="0">
                <a:hlinkClick r:id="rId7"/>
              </a:rPr>
              <a:t>https://benchmarksgame-team.pages.debian.net/benchmarksgame/description/fannkuchredux.html#fannkuchredux</a:t>
            </a:r>
            <a:endParaRPr lang="en-US" sz="1500" noProof="0" dirty="0"/>
          </a:p>
          <a:p>
            <a:r>
              <a:rPr lang="en-US" sz="1500" noProof="0" dirty="0">
                <a:hlinkClick r:id="rId8"/>
              </a:rPr>
              <a:t>https://benchmarksgame-team.pages.debian.net/benchmarksgame/description/fasta.html</a:t>
            </a:r>
            <a:endParaRPr lang="en-US" sz="1500" noProof="0" dirty="0"/>
          </a:p>
          <a:p>
            <a:r>
              <a:rPr lang="en-US" sz="1500" noProof="0" dirty="0">
                <a:hlinkClick r:id="rId9"/>
              </a:rPr>
              <a:t>https://www.playing4theplanet.org/</a:t>
            </a:r>
            <a:endParaRPr lang="en-US" sz="1500" noProof="0" dirty="0"/>
          </a:p>
        </p:txBody>
      </p:sp>
    </p:spTree>
    <p:extLst>
      <p:ext uri="{BB962C8B-B14F-4D97-AF65-F5344CB8AC3E}">
        <p14:creationId xmlns:p14="http://schemas.microsoft.com/office/powerpoint/2010/main" val="1883621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B01138-80EC-4E54-A8A6-3171FB18E459}"/>
              </a:ext>
            </a:extLst>
          </p:cNvPr>
          <p:cNvSpPr>
            <a:spLocks noGrp="1"/>
          </p:cNvSpPr>
          <p:nvPr>
            <p:ph type="title"/>
          </p:nvPr>
        </p:nvSpPr>
        <p:spPr/>
        <p:txBody>
          <a:bodyPr>
            <a:normAutofit fontScale="90000"/>
          </a:bodyPr>
          <a:lstStyle/>
          <a:p>
            <a:r>
              <a:rPr lang="en-US" noProof="0" dirty="0"/>
              <a:t>Data Centers</a:t>
            </a:r>
          </a:p>
        </p:txBody>
      </p:sp>
      <p:sp>
        <p:nvSpPr>
          <p:cNvPr id="3" name="Inhaltsplatzhalter 2">
            <a:extLst>
              <a:ext uri="{FF2B5EF4-FFF2-40B4-BE49-F238E27FC236}">
                <a16:creationId xmlns:a16="http://schemas.microsoft.com/office/drawing/2014/main" id="{68950DFC-DE32-3C4C-54E0-33460A19D6C6}"/>
              </a:ext>
            </a:extLst>
          </p:cNvPr>
          <p:cNvSpPr>
            <a:spLocks noGrp="1"/>
          </p:cNvSpPr>
          <p:nvPr>
            <p:ph idx="1"/>
          </p:nvPr>
        </p:nvSpPr>
        <p:spPr/>
        <p:txBody>
          <a:bodyPr/>
          <a:lstStyle/>
          <a:p>
            <a:pPr marL="0" indent="0">
              <a:buNone/>
            </a:pPr>
            <a:r>
              <a:rPr lang="en-US" noProof="0" dirty="0"/>
              <a:t>Increased availability and redundancy requirements</a:t>
            </a:r>
          </a:p>
        </p:txBody>
      </p:sp>
      <p:sp>
        <p:nvSpPr>
          <p:cNvPr id="4" name="Datumsplatzhalter 3">
            <a:extLst>
              <a:ext uri="{FF2B5EF4-FFF2-40B4-BE49-F238E27FC236}">
                <a16:creationId xmlns:a16="http://schemas.microsoft.com/office/drawing/2014/main" id="{DFE344EB-8E1C-61F5-7F43-DB0681076BCA}"/>
              </a:ext>
            </a:extLst>
          </p:cNvPr>
          <p:cNvSpPr>
            <a:spLocks noGrp="1"/>
          </p:cNvSpPr>
          <p:nvPr>
            <p:ph type="dt" sz="half" idx="10"/>
          </p:nvPr>
        </p:nvSpPr>
        <p:spPr/>
        <p:txBody>
          <a:bodyPr/>
          <a:lstStyle/>
          <a:p>
            <a:r>
              <a:rPr lang="en-US"/>
              <a:t>25th June 2025</a:t>
            </a:r>
          </a:p>
        </p:txBody>
      </p:sp>
      <p:sp>
        <p:nvSpPr>
          <p:cNvPr id="5" name="Fußzeilenplatzhalter 4">
            <a:extLst>
              <a:ext uri="{FF2B5EF4-FFF2-40B4-BE49-F238E27FC236}">
                <a16:creationId xmlns:a16="http://schemas.microsoft.com/office/drawing/2014/main" id="{10564E80-3088-2477-FB18-1482BFDCA2DA}"/>
              </a:ext>
            </a:extLst>
          </p:cNvPr>
          <p:cNvSpPr>
            <a:spLocks noGrp="1"/>
          </p:cNvSpPr>
          <p:nvPr>
            <p:ph type="ftr" sz="quarter" idx="11"/>
          </p:nvPr>
        </p:nvSpPr>
        <p:spPr/>
        <p:txBody>
          <a:bodyPr/>
          <a:lstStyle/>
          <a:p>
            <a:r>
              <a:rPr lang="en-US"/>
              <a:t>ROSEN Technology and Research Center GmbH</a:t>
            </a:r>
          </a:p>
        </p:txBody>
      </p:sp>
      <p:sp>
        <p:nvSpPr>
          <p:cNvPr id="6" name="Foliennummernplatzhalter 5">
            <a:extLst>
              <a:ext uri="{FF2B5EF4-FFF2-40B4-BE49-F238E27FC236}">
                <a16:creationId xmlns:a16="http://schemas.microsoft.com/office/drawing/2014/main" id="{0343AA37-3CE6-B53C-275A-6773BF069BBA}"/>
              </a:ext>
            </a:extLst>
          </p:cNvPr>
          <p:cNvSpPr>
            <a:spLocks noGrp="1"/>
          </p:cNvSpPr>
          <p:nvPr>
            <p:ph type="sldNum" sz="quarter" idx="12"/>
          </p:nvPr>
        </p:nvSpPr>
        <p:spPr/>
        <p:txBody>
          <a:bodyPr/>
          <a:lstStyle/>
          <a:p>
            <a:fld id="{141F61CF-DB24-4801-8001-2E8B3C4F2AE0}" type="slidenum">
              <a:rPr lang="en-US" smtClean="0"/>
              <a:t>9</a:t>
            </a:fld>
            <a:endParaRPr lang="en-US"/>
          </a:p>
        </p:txBody>
      </p:sp>
      <p:pic>
        <p:nvPicPr>
          <p:cNvPr id="9" name="Grafik 8" descr="Ein Bild, das Im Haus, Nacht enthält.&#10;&#10;Automatisch generierte Beschreibung">
            <a:extLst>
              <a:ext uri="{FF2B5EF4-FFF2-40B4-BE49-F238E27FC236}">
                <a16:creationId xmlns:a16="http://schemas.microsoft.com/office/drawing/2014/main" id="{537649D2-2611-D80E-DB94-C06C408B8A2F}"/>
              </a:ext>
            </a:extLst>
          </p:cNvPr>
          <p:cNvPicPr>
            <a:picLocks noChangeAspect="1"/>
          </p:cNvPicPr>
          <p:nvPr/>
        </p:nvPicPr>
        <p:blipFill rotWithShape="1">
          <a:blip r:embed="rId3">
            <a:extLst>
              <a:ext uri="{28A0092B-C50C-407E-A947-70E740481C1C}">
                <a14:useLocalDpi xmlns:a14="http://schemas.microsoft.com/office/drawing/2010/main" val="0"/>
              </a:ext>
            </a:extLst>
          </a:blip>
          <a:srcRect t="128" b="24937"/>
          <a:stretch/>
        </p:blipFill>
        <p:spPr>
          <a:xfrm>
            <a:off x="2185756" y="1591200"/>
            <a:ext cx="7820489" cy="4389120"/>
          </a:xfrm>
          <a:prstGeom prst="rect">
            <a:avLst/>
          </a:prstGeom>
        </p:spPr>
      </p:pic>
    </p:spTree>
    <p:extLst>
      <p:ext uri="{BB962C8B-B14F-4D97-AF65-F5344CB8AC3E}">
        <p14:creationId xmlns:p14="http://schemas.microsoft.com/office/powerpoint/2010/main" val="3553997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11152</Words>
  <Application>Microsoft Office PowerPoint</Application>
  <PresentationFormat>Widescreen</PresentationFormat>
  <Paragraphs>947</Paragraphs>
  <Slides>80</Slides>
  <Notes>80</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GS Sans</vt:lpstr>
      <vt:lpstr>Segoe UI Web (West European)</vt:lpstr>
      <vt:lpstr>Arial</vt:lpstr>
      <vt:lpstr>Calibri</vt:lpstr>
      <vt:lpstr>Cambria Math</vt:lpstr>
      <vt:lpstr>Cascadia Mono</vt:lpstr>
      <vt:lpstr>Nunito Sans</vt:lpstr>
      <vt:lpstr>Roboto</vt:lpstr>
      <vt:lpstr>Roboto Condensed</vt:lpstr>
      <vt:lpstr>Trebuchet MS</vt:lpstr>
      <vt:lpstr>Office Theme</vt:lpstr>
      <vt:lpstr>GREEN PROGRAMMING</vt:lpstr>
      <vt:lpstr>Follow Along</vt:lpstr>
      <vt:lpstr>Outline</vt:lpstr>
      <vt:lpstr>Energy Consumption</vt:lpstr>
      <vt:lpstr>Data Centers</vt:lpstr>
      <vt:lpstr>Data Centers</vt:lpstr>
      <vt:lpstr>Data Centers</vt:lpstr>
      <vt:lpstr>Data Centers</vt:lpstr>
      <vt:lpstr>Data Centers</vt:lpstr>
      <vt:lpstr>Data Centers</vt:lpstr>
      <vt:lpstr>Data Centers</vt:lpstr>
      <vt:lpstr>Green Software</vt:lpstr>
      <vt:lpstr>Green Software</vt:lpstr>
      <vt:lpstr>Green Software</vt:lpstr>
      <vt:lpstr>Sustainable Digital Infrastructure Alliance</vt:lpstr>
      <vt:lpstr>Playing for the Planet</vt:lpstr>
      <vt:lpstr>Green Software</vt:lpstr>
      <vt:lpstr>Green Programming</vt:lpstr>
      <vt:lpstr>Green Programming Definition</vt:lpstr>
      <vt:lpstr>Research Paper</vt:lpstr>
      <vt:lpstr>Research Paper</vt:lpstr>
      <vt:lpstr>Research Paper</vt:lpstr>
      <vt:lpstr>Research Paper</vt:lpstr>
      <vt:lpstr>The Algorithms</vt:lpstr>
      <vt:lpstr>Monte Carlo Simulation</vt:lpstr>
      <vt:lpstr>Monte Carlo Simulation</vt:lpstr>
      <vt:lpstr>Monte Carlo Simulation</vt:lpstr>
      <vt:lpstr>Monte Carlo Simulation</vt:lpstr>
      <vt:lpstr>Adler-32 Checksum</vt:lpstr>
      <vt:lpstr>Adler-32 Checksum</vt:lpstr>
      <vt:lpstr>Adler-32 Checksum</vt:lpstr>
      <vt:lpstr>Measurements</vt:lpstr>
      <vt:lpstr>Programming Language Categories</vt:lpstr>
      <vt:lpstr>Chosen Programming Languages</vt:lpstr>
      <vt:lpstr>Measurement setup</vt:lpstr>
      <vt:lpstr>Code Carbon</vt:lpstr>
      <vt:lpstr>Code Carbon Code</vt:lpstr>
      <vt:lpstr>Code Carbon Offline Mode</vt:lpstr>
      <vt:lpstr>How are CO2 Emissions Calculated</vt:lpstr>
      <vt:lpstr>Energy Mixes</vt:lpstr>
      <vt:lpstr>Cloud providers</vt:lpstr>
      <vt:lpstr>Results</vt:lpstr>
      <vt:lpstr>Results</vt:lpstr>
      <vt:lpstr>Results Monte Carlo Pi</vt:lpstr>
      <vt:lpstr>Results Monte Carlo Pi</vt:lpstr>
      <vt:lpstr>Results Monte Carlo Pi</vt:lpstr>
      <vt:lpstr>Results Adler32</vt:lpstr>
      <vt:lpstr>Results Adler32</vt:lpstr>
      <vt:lpstr>Results Adler32</vt:lpstr>
      <vt:lpstr>Evaluation</vt:lpstr>
      <vt:lpstr>Evaluation</vt:lpstr>
      <vt:lpstr>Evaluation</vt:lpstr>
      <vt:lpstr>Evaluation</vt:lpstr>
      <vt:lpstr>Evaluation</vt:lpstr>
      <vt:lpstr>Evaluation</vt:lpstr>
      <vt:lpstr>Evaluation</vt:lpstr>
      <vt:lpstr>Evaluation</vt:lpstr>
      <vt:lpstr>Evaluation</vt:lpstr>
      <vt:lpstr>Evaluation</vt:lpstr>
      <vt:lpstr>Tools</vt:lpstr>
      <vt:lpstr>Intel Performance Counter Monitor</vt:lpstr>
      <vt:lpstr>ARM Development Studio</vt:lpstr>
      <vt:lpstr>Oaklean</vt:lpstr>
      <vt:lpstr>More than CO2</vt:lpstr>
      <vt:lpstr>Water Usage</vt:lpstr>
      <vt:lpstr>Water Usage</vt:lpstr>
      <vt:lpstr>Water Usage Mitigation</vt:lpstr>
      <vt:lpstr>Hardware Manufacturing</vt:lpstr>
      <vt:lpstr>Going Greener</vt:lpstr>
      <vt:lpstr>Going Greener</vt:lpstr>
      <vt:lpstr>Going Greener</vt:lpstr>
      <vt:lpstr>Going Greener</vt:lpstr>
      <vt:lpstr>Going Greener</vt:lpstr>
      <vt:lpstr>Going Greener</vt:lpstr>
      <vt:lpstr>Going Greener</vt:lpstr>
      <vt:lpstr>Conclusion</vt:lpstr>
      <vt:lpstr>Conclusion</vt:lpstr>
      <vt:lpstr>PowerPoint Presentation</vt:lpstr>
      <vt:lpstr>Sources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Energieeffizientes Programmieren</dc:title>
  <dc:creator>Tina Ulbrich</dc:creator>
  <cp:lastModifiedBy>Tina Ulbrich</cp:lastModifiedBy>
  <cp:revision>1871</cp:revision>
  <dcterms:created xsi:type="dcterms:W3CDTF">2024-03-27T13:09:45Z</dcterms:created>
  <dcterms:modified xsi:type="dcterms:W3CDTF">2025-06-19T13:42:38Z</dcterms:modified>
</cp:coreProperties>
</file>